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89" r:id="rId2"/>
    <p:sldId id="288" r:id="rId3"/>
    <p:sldId id="281" r:id="rId4"/>
    <p:sldId id="282" r:id="rId5"/>
    <p:sldId id="286" r:id="rId6"/>
    <p:sldId id="290" r:id="rId7"/>
    <p:sldId id="287" r:id="rId8"/>
    <p:sldId id="297" r:id="rId9"/>
    <p:sldId id="296" r:id="rId10"/>
    <p:sldId id="299" r:id="rId11"/>
    <p:sldId id="265" r:id="rId12"/>
    <p:sldId id="268" r:id="rId13"/>
    <p:sldId id="301" r:id="rId14"/>
    <p:sldId id="277" r:id="rId15"/>
    <p:sldId id="298" r:id="rId16"/>
    <p:sldId id="272" r:id="rId17"/>
    <p:sldId id="300" r:id="rId18"/>
    <p:sldId id="302" r:id="rId19"/>
    <p:sldId id="292" r:id="rId20"/>
    <p:sldId id="295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  <p15:guide id="4" orient="horz" pos="33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F34"/>
    <a:srgbClr val="81A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2005"/>
  </p:normalViewPr>
  <p:slideViewPr>
    <p:cSldViewPr snapToGrid="0" snapToObjects="1" showGuides="1">
      <p:cViewPr varScale="1">
        <p:scale>
          <a:sx n="98" d="100"/>
          <a:sy n="98" d="100"/>
        </p:scale>
        <p:origin x="1016" y="192"/>
      </p:cViewPr>
      <p:guideLst>
        <p:guide orient="horz" pos="2160"/>
        <p:guide pos="3840"/>
        <p:guide orient="horz" pos="822"/>
        <p:guide orient="horz" pos="33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695D37-204E-DE4F-A7B5-3C9AA79BF79E}" type="doc">
      <dgm:prSet loTypeId="urn:microsoft.com/office/officeart/2008/layout/PictureAccent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B947FF-C686-3348-A1EA-4613F91A2B8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2400" u="none" dirty="0">
              <a:solidFill>
                <a:schemeClr val="bg1"/>
              </a:solidFill>
            </a:rPr>
            <a:t>Policy</a:t>
          </a:r>
          <a:r>
            <a:rPr lang="en-US" sz="2400" dirty="0">
              <a:solidFill>
                <a:schemeClr val="bg1"/>
              </a:solidFill>
            </a:rPr>
            <a:t>: Don’t share </a:t>
          </a:r>
          <a:r>
            <a:rPr lang="en-US" sz="2400" b="1" dirty="0">
              <a:solidFill>
                <a:schemeClr val="bg1"/>
              </a:solidFill>
            </a:rPr>
            <a:t>T1</a:t>
          </a:r>
          <a:r>
            <a:rPr lang="en-US" sz="2400" dirty="0">
              <a:solidFill>
                <a:schemeClr val="bg1"/>
              </a:solidFill>
            </a:rPr>
            <a:t> with </a:t>
          </a:r>
          <a:r>
            <a:rPr lang="en-US" sz="2400" b="1" dirty="0">
              <a:solidFill>
                <a:schemeClr val="bg1"/>
              </a:solidFill>
            </a:rPr>
            <a:t>App</a:t>
          </a:r>
          <a:endParaRPr lang="en-US" sz="2400" dirty="0">
            <a:solidFill>
              <a:schemeClr val="bg1"/>
            </a:solidFill>
          </a:endParaRPr>
        </a:p>
      </dgm:t>
    </dgm:pt>
    <dgm:pt modelId="{03BD0F94-A37C-8244-AF60-3F564D31B252}" type="parTrans" cxnId="{FD4044CD-4CD1-FE4A-922B-6A8B7BB87B40}">
      <dgm:prSet/>
      <dgm:spPr/>
      <dgm:t>
        <a:bodyPr/>
        <a:lstStyle/>
        <a:p>
          <a:endParaRPr lang="en-US"/>
        </a:p>
      </dgm:t>
    </dgm:pt>
    <dgm:pt modelId="{9A46EA74-1533-D146-89C5-9F9B6A05DCE5}" type="sibTrans" cxnId="{FD4044CD-4CD1-FE4A-922B-6A8B7BB87B40}">
      <dgm:prSet/>
      <dgm:spPr/>
      <dgm:t>
        <a:bodyPr/>
        <a:lstStyle/>
        <a:p>
          <a:endParaRPr lang="en-US"/>
        </a:p>
      </dgm:t>
    </dgm:pt>
    <dgm:pt modelId="{325EED42-3880-FE49-A764-CA1647943C01}" type="pres">
      <dgm:prSet presAssocID="{52695D37-204E-DE4F-A7B5-3C9AA79BF79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A8B46A5A-D7B0-A449-A9F3-41954B24B380}" type="pres">
      <dgm:prSet presAssocID="{ADB947FF-C686-3348-A1EA-4613F91A2B8E}" presName="root" presStyleCnt="0">
        <dgm:presLayoutVars>
          <dgm:chMax/>
          <dgm:chPref val="4"/>
        </dgm:presLayoutVars>
      </dgm:prSet>
      <dgm:spPr/>
    </dgm:pt>
    <dgm:pt modelId="{F37A3FED-A4A1-2540-8562-344040F345C0}" type="pres">
      <dgm:prSet presAssocID="{ADB947FF-C686-3348-A1EA-4613F91A2B8E}" presName="rootComposite" presStyleCnt="0">
        <dgm:presLayoutVars/>
      </dgm:prSet>
      <dgm:spPr/>
    </dgm:pt>
    <dgm:pt modelId="{9A221B3D-51DC-8244-A934-344C3BFD7A2B}" type="pres">
      <dgm:prSet presAssocID="{ADB947FF-C686-3348-A1EA-4613F91A2B8E}" presName="rootText" presStyleLbl="node0" presStyleIdx="0" presStyleCnt="1" custLinFactY="170882" custLinFactNeighborX="-41131" custLinFactNeighborY="200000">
        <dgm:presLayoutVars>
          <dgm:chMax/>
          <dgm:chPref val="4"/>
        </dgm:presLayoutVars>
      </dgm:prSet>
      <dgm:spPr/>
    </dgm:pt>
    <dgm:pt modelId="{E9650A6E-1B8A-BA43-AF71-35CA35CFFC22}" type="pres">
      <dgm:prSet presAssocID="{ADB947FF-C686-3348-A1EA-4613F91A2B8E}" presName="childShape" presStyleCnt="0">
        <dgm:presLayoutVars>
          <dgm:chMax val="0"/>
          <dgm:chPref val="0"/>
        </dgm:presLayoutVars>
      </dgm:prSet>
      <dgm:spPr/>
    </dgm:pt>
  </dgm:ptLst>
  <dgm:cxnLst>
    <dgm:cxn modelId="{07EB078D-4271-3748-B71C-E931982AC39F}" type="presOf" srcId="{ADB947FF-C686-3348-A1EA-4613F91A2B8E}" destId="{9A221B3D-51DC-8244-A934-344C3BFD7A2B}" srcOrd="0" destOrd="0" presId="urn:microsoft.com/office/officeart/2008/layout/PictureAccentList"/>
    <dgm:cxn modelId="{FD4044CD-4CD1-FE4A-922B-6A8B7BB87B40}" srcId="{52695D37-204E-DE4F-A7B5-3C9AA79BF79E}" destId="{ADB947FF-C686-3348-A1EA-4613F91A2B8E}" srcOrd="0" destOrd="0" parTransId="{03BD0F94-A37C-8244-AF60-3F564D31B252}" sibTransId="{9A46EA74-1533-D146-89C5-9F9B6A05DCE5}"/>
    <dgm:cxn modelId="{6F56BBDA-C18A-B843-8B70-6434FDBC9C5A}" type="presOf" srcId="{52695D37-204E-DE4F-A7B5-3C9AA79BF79E}" destId="{325EED42-3880-FE49-A764-CA1647943C01}" srcOrd="0" destOrd="0" presId="urn:microsoft.com/office/officeart/2008/layout/PictureAccentList"/>
    <dgm:cxn modelId="{ABA70646-03F0-1D48-8E33-0F22F110B780}" type="presParOf" srcId="{325EED42-3880-FE49-A764-CA1647943C01}" destId="{A8B46A5A-D7B0-A449-A9F3-41954B24B380}" srcOrd="0" destOrd="0" presId="urn:microsoft.com/office/officeart/2008/layout/PictureAccentList"/>
    <dgm:cxn modelId="{AE599AD2-D38F-4D41-ADF3-8DECE249D95F}" type="presParOf" srcId="{A8B46A5A-D7B0-A449-A9F3-41954B24B380}" destId="{F37A3FED-A4A1-2540-8562-344040F345C0}" srcOrd="0" destOrd="0" presId="urn:microsoft.com/office/officeart/2008/layout/PictureAccentList"/>
    <dgm:cxn modelId="{98841DF9-DA81-4F45-BD07-2A245170D7C9}" type="presParOf" srcId="{F37A3FED-A4A1-2540-8562-344040F345C0}" destId="{9A221B3D-51DC-8244-A934-344C3BFD7A2B}" srcOrd="0" destOrd="0" presId="urn:microsoft.com/office/officeart/2008/layout/PictureAccentList"/>
    <dgm:cxn modelId="{6D26ED51-4C5D-6741-9106-88C6039C53BA}" type="presParOf" srcId="{A8B46A5A-D7B0-A449-A9F3-41954B24B380}" destId="{E9650A6E-1B8A-BA43-AF71-35CA35CFFC2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21B3D-51DC-8244-A934-344C3BFD7A2B}">
      <dsp:nvSpPr>
        <dsp:cNvPr id="0" name=""/>
        <dsp:cNvSpPr/>
      </dsp:nvSpPr>
      <dsp:spPr>
        <a:xfrm>
          <a:off x="0" y="1457507"/>
          <a:ext cx="4123205" cy="485835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none" kern="1200" dirty="0">
              <a:solidFill>
                <a:schemeClr val="bg1"/>
              </a:solidFill>
            </a:rPr>
            <a:t>Policy</a:t>
          </a:r>
          <a:r>
            <a:rPr lang="en-US" sz="2400" kern="1200" dirty="0">
              <a:solidFill>
                <a:schemeClr val="bg1"/>
              </a:solidFill>
            </a:rPr>
            <a:t>: Don’t share </a:t>
          </a:r>
          <a:r>
            <a:rPr lang="en-US" sz="2400" b="1" kern="1200" dirty="0">
              <a:solidFill>
                <a:schemeClr val="bg1"/>
              </a:solidFill>
            </a:rPr>
            <a:t>T1</a:t>
          </a:r>
          <a:r>
            <a:rPr lang="en-US" sz="2400" kern="1200" dirty="0">
              <a:solidFill>
                <a:schemeClr val="bg1"/>
              </a:solidFill>
            </a:rPr>
            <a:t> with </a:t>
          </a:r>
          <a:r>
            <a:rPr lang="en-US" sz="2400" b="1" kern="1200" dirty="0">
              <a:solidFill>
                <a:schemeClr val="bg1"/>
              </a:solidFill>
            </a:rPr>
            <a:t>App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4230" y="1471737"/>
        <a:ext cx="4094745" cy="457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8BE9B-F08D-5B40-9E7D-328FDCA61CB2}" type="datetimeFigureOut">
              <a:rPr lang="en-US" smtClean="0"/>
              <a:t>2/19/22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B0864-FF5B-224D-A7A6-8E6140BDC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embedded/jetson-xavier-nx-devki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ral.ai/products/dev-board" TargetMode="External"/><Relationship Id="rId4" Type="http://schemas.openxmlformats.org/officeDocument/2006/relationships/hyperlink" Target="https://www.raspberrypi.com/products/raspberry-pi-4-model-b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ec</a:t>
            </a:r>
            <a:r>
              <a:rPr lang="en-US" dirty="0"/>
              <a:t> is one solution which prescribes a tiered architecture</a:t>
            </a:r>
          </a:p>
          <a:p>
            <a:r>
              <a:rPr lang="en-US" dirty="0"/>
              <a:t>you have devices at the bottom most layer</a:t>
            </a:r>
          </a:p>
          <a:p>
            <a:r>
              <a:rPr lang="en-US" dirty="0"/>
              <a:t>you have gateways - devices like raspberry </a:t>
            </a:r>
            <a:r>
              <a:rPr lang="en-US" dirty="0" err="1"/>
              <a:t>pis</a:t>
            </a:r>
            <a:r>
              <a:rPr lang="en-US" dirty="0"/>
              <a:t> - which has wireless radios to communicate with devices</a:t>
            </a:r>
          </a:p>
          <a:p>
            <a:r>
              <a:rPr lang="en-US" dirty="0"/>
              <a:t>the central piece is an edge server within your local network, which runs applications, without depending on the cloud</a:t>
            </a:r>
          </a:p>
          <a:p>
            <a:r>
              <a:rPr lang="en-US" dirty="0"/>
              <a:t>but the cloud is used as the control plane for orchestration and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79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7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some issues with this architecture</a:t>
            </a:r>
          </a:p>
          <a:p>
            <a:r>
              <a:rPr lang="en-US" dirty="0"/>
              <a:t>relying on the cloud is impractical in some use cases where there is no internet connection, like a remote deployment with no access, or in a secure deployment like a hospital where cloud access is not preferred</a:t>
            </a:r>
          </a:p>
          <a:p>
            <a:r>
              <a:rPr lang="en-US" dirty="0"/>
              <a:t>there are some cloud and bandwidth costs involved</a:t>
            </a:r>
          </a:p>
          <a:p>
            <a:r>
              <a:rPr lang="en-US" dirty="0"/>
              <a:t>requiring prior configuration at the cloud hinders scalability</a:t>
            </a:r>
          </a:p>
          <a:p>
            <a:r>
              <a:rPr lang="en-US" dirty="0"/>
              <a:t>another key assumption is that every deployment will have access to an edge server, which is extremely unrealistic for most use cases</a:t>
            </a:r>
          </a:p>
          <a:p>
            <a:r>
              <a:rPr lang="en-US" dirty="0"/>
              <a:t>also all data from a deployment is usually treated as owned by a single entity, with no transparency or privacy control for individuals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7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Leverage Gateways for Edge Computing</a:t>
            </a:r>
            <a:endParaRPr lang="en-IN" sz="12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Focus on the gateways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Show the two points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First point to enforce privacy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4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Cloud</a:t>
            </a:r>
          </a:p>
          <a:p>
            <a:endParaRPr lang="en-IN" dirty="0"/>
          </a:p>
          <a:p>
            <a:r>
              <a:rPr lang="en-IN" dirty="0"/>
              <a:t>Support responsive edge applications and cutting edge IoT devices using a distributed network of IoT gateways without requiring edge servers.</a:t>
            </a:r>
          </a:p>
          <a:p>
            <a:endParaRPr lang="en-IN" dirty="0"/>
          </a:p>
          <a:p>
            <a:r>
              <a:rPr lang="en-IN" dirty="0"/>
              <a:t>Comparison figure (with the server vs with the distributed gateways)</a:t>
            </a:r>
          </a:p>
          <a:p>
            <a:pPr marL="0" indent="0">
              <a:buNone/>
            </a:pP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7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touch on lightweight containerization, and distributed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5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linkClick r:id="rId3"/>
              </a:rPr>
              <a:t>https://developer.nvidia.com/embedded/jetson-xavier-nx-devkit</a:t>
            </a:r>
            <a:endParaRPr lang="en-US" sz="1200" dirty="0"/>
          </a:p>
          <a:p>
            <a:r>
              <a:rPr lang="en-US" sz="1200" dirty="0">
                <a:hlinkClick r:id="rId4"/>
              </a:rPr>
              <a:t>https://www.raspberrypi.com/products/raspberry-pi-4-model-b/</a:t>
            </a:r>
            <a:endParaRPr lang="en-US" sz="1200" dirty="0"/>
          </a:p>
          <a:p>
            <a:r>
              <a:rPr lang="en-US" sz="1200" dirty="0">
                <a:hlinkClick r:id="rId5"/>
              </a:rPr>
              <a:t>https://coral.ai/products/dev-board</a:t>
            </a:r>
            <a:endParaRPr lang="en-US" sz="1200" dirty="0"/>
          </a:p>
          <a:p>
            <a:endParaRPr lang="en-US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 Substantially cheaper than edge servers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 Specialized hardware can match application requirements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 Low-power wireless radios to interact directly with IoT devices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 Increased deployment flexibility compared to servers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BD171-E19B-B14E-BA4B-3935ED786E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8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Start small and add new hardware if needed to </a:t>
            </a:r>
            <a:r>
              <a:rPr lang="en-US" dirty="0"/>
              <a:t>Scale 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Use a distributed task scheduler to match application requirements with gateways capabilities to provide best available quality of service to applications.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BD171-E19B-B14E-BA4B-3935ED786E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47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2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shared spaces, users have no idea about what's being sensed or which applications are using their data.</a:t>
            </a:r>
          </a:p>
          <a:p>
            <a:r>
              <a:rPr lang="en-US" dirty="0"/>
              <a:t>Empower users in shared spaces with collaborative privacy policies that operate closest to the devices to provide more transparency and better control of their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B0864-FF5B-224D-A7A6-8E6140BDC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0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5F85-E24A-7147-BCA5-2773A8C94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2D2A6-A07E-424D-8635-C544116D5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7527-4EE1-6448-A7B1-E5C56C74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F3E7-F2F7-B542-A713-20331B2561B2}" type="datetime1">
              <a:rPr lang="en-IN" smtClean="0"/>
              <a:t>19/02/22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DB7FB-42C9-CB40-8D94-373DD941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542DC-5C88-2440-8E6F-DE4DB7E3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1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A69E-689F-F747-BE28-87BAB30C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4C165-C036-7441-A6B2-8F4025242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DA2BE-7E78-514B-A224-E1A6A965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636C-E861-7B42-9146-65529725FA55}" type="datetime1">
              <a:rPr lang="en-IN" smtClean="0"/>
              <a:t>19/02/22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B45F5-C521-B04D-A5EE-DC0B6CF7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F0E95-62BB-C740-A65F-FA4548E3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3910F-E959-C040-8CC0-04AD95D48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F12AE-F26A-4D4C-B57C-EFE745F80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84114-9A8E-BF47-A880-881ACD84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9DD8-C1E6-8D4A-AA1D-E4E48796A69C}" type="datetime1">
              <a:rPr lang="en-IN" smtClean="0"/>
              <a:t>19/02/22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091C-7BD7-FC40-85CA-72761CA4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69A3A-D45B-A94D-8703-79918748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0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B87F-9826-BE4E-8A0D-57F5997F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5086E-9A73-8A41-8B3F-F1B2C22CE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8352C-C3AF-2946-B889-D8A955D6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9F554-E462-C34F-8844-CE38A514B20A}" type="datetime1">
              <a:rPr lang="en-IN" smtClean="0"/>
              <a:t>19/02/22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01324-636B-AB4D-B9BB-33FFA615E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84BA-6EC4-C44A-9E5B-CC1AC3DF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E933-FE82-0145-8FEF-28BF3959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07139-2FCE-2D42-9259-85247B11D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5ED9B-A43E-4944-83BC-0C5A7CA7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DDB3-21AB-764A-8A27-3EFC11924164}" type="datetime1">
              <a:rPr lang="en-IN" smtClean="0"/>
              <a:t>19/02/22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B6548-534C-4C4D-8143-631D87F7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D4626-98F1-7346-A5D2-5F7E3E89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8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60C5-845A-EC4F-94AF-C8928BBF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B9677-6782-9F4B-9ED7-49C8E48B9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0A9BE-6A7F-2D4C-A755-6C5D0F6DA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44898-70B1-4249-B405-1B96EE40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D40C-D3ED-E549-86D4-0D5444143B62}" type="datetime1">
              <a:rPr lang="en-IN" smtClean="0"/>
              <a:t>19/02/22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50026-BF48-3D48-A759-6D05B44D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01313-E490-4F48-B1C7-0AA54DF8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1358-7A61-5C4A-AB9D-575F9556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19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DD375-8FB8-3449-81A7-1829857EB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348A3-92BC-094A-9A58-194788ECA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22DEA-A0C3-B943-ADF1-5EA0FB35A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536AF-9AE9-D043-8F82-A280682FC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C70ACE-3F3D-7948-9B62-558DD909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3B09-9D0C-B543-BABD-75004E9CA82B}" type="datetime1">
              <a:rPr lang="en-IN" smtClean="0"/>
              <a:t>19/02/22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C2BC09-EA15-7946-91C0-3BEBAF0F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57298-7DD5-0F4C-AF75-17E9AEFF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6C2C-2314-C14C-BF3E-874E433D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95855-9FDB-B74C-932C-36A11492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FBAC-2C54-504B-AFC0-ACC40B28CD27}" type="datetime1">
              <a:rPr lang="en-IN" smtClean="0"/>
              <a:t>19/02/22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C6246-F9D1-4044-9BD1-68746657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A42DA-2753-B14B-8AA5-8095D84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3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02F4F-BF1D-964A-A658-E087E230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03F-025E-7C40-A082-6436D4DD2D61}" type="datetime1">
              <a:rPr lang="en-IN" smtClean="0"/>
              <a:t>19/02/22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F8074-2FB0-A946-AA8D-F2C50F80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C5E85-3493-1C4F-A9ED-D78443F2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5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46CC-897D-E24B-A6B2-7570B134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00834-72E4-F248-80DD-9EFCA9D0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65A7A-22BC-994E-A67E-8C9B1850D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2A786-FBD8-C54A-9497-15C029EE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D6F-5E6E-924F-8A2F-61BFD185FF0D}" type="datetime1">
              <a:rPr lang="en-IN" smtClean="0"/>
              <a:t>19/02/22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AEC07-2956-3D49-9495-1B6BB16D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82FB0-7F44-444F-AF5E-F036BA4E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3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6C29A-22AE-EE44-AA25-8B5D820D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D380A-6718-3B4F-AC95-F4E350F7B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8C2DC-7B08-6E44-8B45-5932B0C45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46B1E-2D29-354C-897D-70F9CC82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BC16-1F8D-E64F-A13D-68B29C50C028}" type="datetime1">
              <a:rPr lang="en-IN" smtClean="0"/>
              <a:t>19/02/22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2CEDB-BB93-7D4F-9AFE-54F4B941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BD5C8-ABF4-984D-A906-B133774F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43792A-40CC-D44B-A653-A3F82CD6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350F1-BA6D-2641-A88C-A0537FCC2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CF029-E6E5-554B-A6AC-97ACDB57D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DC28F-51CC-B24D-97CA-9DA0FFD9CCDF}" type="datetime1">
              <a:rPr lang="en-IN" smtClean="0"/>
              <a:t>19/02/22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826C5-766E-944B-87DF-68BC52462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48101-DC1F-AA45-B6B7-12F3D108A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5D99A-AC25-4B49-B5A6-30FE5989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8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23.tiff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5.tiff"/><Relationship Id="rId4" Type="http://schemas.openxmlformats.org/officeDocument/2006/relationships/image" Target="../media/image26.tiff"/><Relationship Id="rId9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tiff"/><Relationship Id="rId18" Type="http://schemas.openxmlformats.org/officeDocument/2006/relationships/image" Target="../media/image2.tiff"/><Relationship Id="rId26" Type="http://schemas.openxmlformats.org/officeDocument/2006/relationships/image" Target="../media/image50.tiff"/><Relationship Id="rId3" Type="http://schemas.openxmlformats.org/officeDocument/2006/relationships/image" Target="../media/image28.tiff"/><Relationship Id="rId21" Type="http://schemas.openxmlformats.org/officeDocument/2006/relationships/image" Target="../media/image45.tiff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17" Type="http://schemas.openxmlformats.org/officeDocument/2006/relationships/image" Target="../media/image42.tiff"/><Relationship Id="rId25" Type="http://schemas.openxmlformats.org/officeDocument/2006/relationships/image" Target="../media/image49.tiff"/><Relationship Id="rId2" Type="http://schemas.openxmlformats.org/officeDocument/2006/relationships/image" Target="../media/image27.tiff"/><Relationship Id="rId16" Type="http://schemas.openxmlformats.org/officeDocument/2006/relationships/image" Target="../media/image41.tiff"/><Relationship Id="rId20" Type="http://schemas.openxmlformats.org/officeDocument/2006/relationships/image" Target="../media/image44.tiff"/><Relationship Id="rId29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11" Type="http://schemas.openxmlformats.org/officeDocument/2006/relationships/image" Target="../media/image36.tiff"/><Relationship Id="rId24" Type="http://schemas.openxmlformats.org/officeDocument/2006/relationships/image" Target="../media/image48.tiff"/><Relationship Id="rId5" Type="http://schemas.openxmlformats.org/officeDocument/2006/relationships/image" Target="../media/image30.tiff"/><Relationship Id="rId15" Type="http://schemas.openxmlformats.org/officeDocument/2006/relationships/image" Target="../media/image40.tiff"/><Relationship Id="rId23" Type="http://schemas.openxmlformats.org/officeDocument/2006/relationships/image" Target="../media/image47.tiff"/><Relationship Id="rId28" Type="http://schemas.openxmlformats.org/officeDocument/2006/relationships/image" Target="../media/image52.tiff"/><Relationship Id="rId10" Type="http://schemas.openxmlformats.org/officeDocument/2006/relationships/image" Target="../media/image35.tiff"/><Relationship Id="rId19" Type="http://schemas.openxmlformats.org/officeDocument/2006/relationships/image" Target="../media/image43.tiff"/><Relationship Id="rId4" Type="http://schemas.openxmlformats.org/officeDocument/2006/relationships/image" Target="../media/image29.tiff"/><Relationship Id="rId9" Type="http://schemas.openxmlformats.org/officeDocument/2006/relationships/image" Target="../media/image34.tiff"/><Relationship Id="rId14" Type="http://schemas.openxmlformats.org/officeDocument/2006/relationships/image" Target="../media/image39.tiff"/><Relationship Id="rId22" Type="http://schemas.openxmlformats.org/officeDocument/2006/relationships/image" Target="../media/image46.tiff"/><Relationship Id="rId27" Type="http://schemas.openxmlformats.org/officeDocument/2006/relationships/image" Target="../media/image51.tiff"/><Relationship Id="rId30" Type="http://schemas.openxmlformats.org/officeDocument/2006/relationships/image" Target="../media/image54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6.tiff"/><Relationship Id="rId7" Type="http://schemas.openxmlformats.org/officeDocument/2006/relationships/image" Target="../media/image57.tiff"/><Relationship Id="rId12" Type="http://schemas.microsoft.com/office/2007/relationships/diagramDrawing" Target="../diagrams/drawing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11" Type="http://schemas.openxmlformats.org/officeDocument/2006/relationships/diagramColors" Target="../diagrams/colors1.xml"/><Relationship Id="rId5" Type="http://schemas.openxmlformats.org/officeDocument/2006/relationships/image" Target="../media/image41.tiff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.tiff"/><Relationship Id="rId9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inia.edu/~nn5rh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in/nabeel-nasir/" TargetMode="External"/><Relationship Id="rId4" Type="http://schemas.openxmlformats.org/officeDocument/2006/relationships/hyperlink" Target="mailto:nabeeln@virginia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4.tiff"/><Relationship Id="rId18" Type="http://schemas.openxmlformats.org/officeDocument/2006/relationships/image" Target="../media/image19.tiff"/><Relationship Id="rId3" Type="http://schemas.openxmlformats.org/officeDocument/2006/relationships/image" Target="../media/image2.tiff"/><Relationship Id="rId21" Type="http://schemas.openxmlformats.org/officeDocument/2006/relationships/image" Target="../media/image22.tiff"/><Relationship Id="rId7" Type="http://schemas.openxmlformats.org/officeDocument/2006/relationships/image" Target="../media/image9.tiff"/><Relationship Id="rId12" Type="http://schemas.openxmlformats.org/officeDocument/2006/relationships/image" Target="../media/image13.tiff"/><Relationship Id="rId17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tiff"/><Relationship Id="rId20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2.tiff"/><Relationship Id="rId5" Type="http://schemas.openxmlformats.org/officeDocument/2006/relationships/image" Target="../media/image7.tiff"/><Relationship Id="rId15" Type="http://schemas.openxmlformats.org/officeDocument/2006/relationships/image" Target="../media/image16.tiff"/><Relationship Id="rId10" Type="http://schemas.openxmlformats.org/officeDocument/2006/relationships/image" Target="../media/image11.tiff"/><Relationship Id="rId19" Type="http://schemas.openxmlformats.org/officeDocument/2006/relationships/image" Target="../media/image20.tiff"/><Relationship Id="rId4" Type="http://schemas.openxmlformats.org/officeDocument/2006/relationships/image" Target="../media/image3.tiff"/><Relationship Id="rId9" Type="http://schemas.openxmlformats.org/officeDocument/2006/relationships/image" Target="../media/image6.tiff"/><Relationship Id="rId1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CCFD-C48D-1742-91ED-B073BD26F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0476"/>
            <a:ext cx="12192000" cy="69852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Untangling the Cloud from Edge Computing for IoT 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44B2E-50AB-524F-BE5F-A86BFEED00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Nabeel Nasir</a:t>
            </a:r>
          </a:p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Advised by: Prof. Bradford Campbell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7AA7C-F0E1-954C-8049-5380FABEB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0" t="22702" r="13694" b="22883"/>
          <a:stretch/>
        </p:blipFill>
        <p:spPr>
          <a:xfrm>
            <a:off x="9947702" y="201064"/>
            <a:ext cx="1952857" cy="12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7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FBB1-5829-8A46-BB06-1BC2FFF9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79" y="201352"/>
            <a:ext cx="1061682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Key Ideas to Remedy Cloud &amp; Edge Server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F365C-CA8B-2149-9E77-3D03EA63B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91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Distributed Gateway Network instead of an Edge Server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Specialized Edge Hardware for Elasticity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D2D9D-A81D-F54B-8A84-E1D47D79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9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685F-D22C-4C4E-8D50-DA97B057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744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Edge Gateways Becoming Increasingly Capable and Specialized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92EE8-10A3-A644-A068-91557D81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82" y="1988196"/>
            <a:ext cx="1613786" cy="950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484F8-BECD-C640-AC11-77715DE69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3559">
            <a:off x="2251809" y="3828637"/>
            <a:ext cx="1856468" cy="185646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82ABC3-69A6-BE42-B95E-C816F437B75C}"/>
              </a:ext>
            </a:extLst>
          </p:cNvPr>
          <p:cNvSpPr txBox="1"/>
          <p:nvPr/>
        </p:nvSpPr>
        <p:spPr>
          <a:xfrm>
            <a:off x="907548" y="3106998"/>
            <a:ext cx="135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Raspberry Pi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A298E0-B2B0-9349-A6FE-93253CF1AF6A}"/>
              </a:ext>
            </a:extLst>
          </p:cNvPr>
          <p:cNvSpPr txBox="1"/>
          <p:nvPr/>
        </p:nvSpPr>
        <p:spPr>
          <a:xfrm>
            <a:off x="2410697" y="5407266"/>
            <a:ext cx="15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Google Coral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with Edge TPU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43AC5D2-1787-094E-BEAE-81F42D8CB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793" y="1845565"/>
            <a:ext cx="1465163" cy="1219748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37CDB1-4F78-DD47-83D1-5773D5A47711}"/>
              </a:ext>
            </a:extLst>
          </p:cNvPr>
          <p:cNvSpPr txBox="1"/>
          <p:nvPr/>
        </p:nvSpPr>
        <p:spPr>
          <a:xfrm>
            <a:off x="3849957" y="3091914"/>
            <a:ext cx="156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NVIDIA Jetson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Xavier NX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64207F-A214-134E-B8E7-EAC62B2C0C5A}"/>
              </a:ext>
            </a:extLst>
          </p:cNvPr>
          <p:cNvSpPr txBox="1"/>
          <p:nvPr/>
        </p:nvSpPr>
        <p:spPr>
          <a:xfrm>
            <a:off x="6438396" y="2283333"/>
            <a:ext cx="5641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Substantially cheaper</a:t>
            </a:r>
          </a:p>
          <a:p>
            <a:endParaRPr lang="en-US" sz="3200" dirty="0"/>
          </a:p>
          <a:p>
            <a:r>
              <a:rPr lang="en-US" sz="3200" dirty="0"/>
              <a:t>Can match app requirements</a:t>
            </a:r>
          </a:p>
          <a:p>
            <a:endParaRPr lang="en-US" sz="3200" dirty="0"/>
          </a:p>
          <a:p>
            <a:r>
              <a:rPr lang="en-US" sz="3200" dirty="0"/>
              <a:t>Directly interact with IoT devices</a:t>
            </a:r>
          </a:p>
          <a:p>
            <a:endParaRPr lang="en-US" sz="3200" dirty="0"/>
          </a:p>
          <a:p>
            <a:r>
              <a:rPr lang="en-US" sz="3200" dirty="0"/>
              <a:t>Better deployment flexibility</a:t>
            </a:r>
          </a:p>
        </p:txBody>
      </p:sp>
    </p:spTree>
    <p:extLst>
      <p:ext uri="{BB962C8B-B14F-4D97-AF65-F5344CB8AC3E}">
        <p14:creationId xmlns:p14="http://schemas.microsoft.com/office/powerpoint/2010/main" val="42218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B695A-727A-6449-A168-EFF6867B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Utilize Specialized Edge Hardware for Elasticity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130319-B116-E54C-9D2C-35811F6A4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073" y="2213977"/>
            <a:ext cx="1169271" cy="688748"/>
          </a:xfrm>
          <a:prstGeom prst="rect">
            <a:avLst/>
          </a:prstGeom>
        </p:spPr>
      </p:pic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BD9FA833-8933-7342-B3FB-E8527D7E682C}"/>
              </a:ext>
            </a:extLst>
          </p:cNvPr>
          <p:cNvSpPr/>
          <p:nvPr/>
        </p:nvSpPr>
        <p:spPr>
          <a:xfrm>
            <a:off x="6790051" y="3116621"/>
            <a:ext cx="4898580" cy="323492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AF6010-0642-AA4F-8D0C-BA18BD173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45"/>
          <a:stretch/>
        </p:blipFill>
        <p:spPr>
          <a:xfrm>
            <a:off x="8932714" y="5569677"/>
            <a:ext cx="1635253" cy="10576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B76DAB-3910-F841-8090-5E0C191B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708" y="4603097"/>
            <a:ext cx="1169271" cy="68874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C64159-FC9C-BB44-8FFC-23BB51C28317}"/>
              </a:ext>
            </a:extLst>
          </p:cNvPr>
          <p:cNvCxnSpPr>
            <a:cxnSpLocks/>
          </p:cNvCxnSpPr>
          <p:nvPr/>
        </p:nvCxnSpPr>
        <p:spPr>
          <a:xfrm flipV="1">
            <a:off x="9364911" y="5117854"/>
            <a:ext cx="943362" cy="73666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FB617B0-2D1C-4C40-9AE5-09CAB3F92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894" y="2045948"/>
            <a:ext cx="1232894" cy="1026384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1005FE-5225-1442-A2EC-53A84E522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3559">
            <a:off x="10371789" y="1906117"/>
            <a:ext cx="1304468" cy="130446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EEABAA-9F63-474E-B358-9EC992897909}"/>
              </a:ext>
            </a:extLst>
          </p:cNvPr>
          <p:cNvSpPr/>
          <p:nvPr/>
        </p:nvSpPr>
        <p:spPr>
          <a:xfrm>
            <a:off x="6569526" y="1351342"/>
            <a:ext cx="5287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/>
              <a:t>Scale out by adding a new gateway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51762D-908E-CD4B-ACF3-7C485949E07E}"/>
              </a:ext>
            </a:extLst>
          </p:cNvPr>
          <p:cNvGrpSpPr/>
          <p:nvPr/>
        </p:nvGrpSpPr>
        <p:grpSpPr>
          <a:xfrm>
            <a:off x="1233379" y="4270338"/>
            <a:ext cx="4995622" cy="1181867"/>
            <a:chOff x="2766786" y="5153479"/>
            <a:chExt cx="5475514" cy="1295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AD9B162-5E9B-A84E-9D01-ABF13138F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66786" y="5229679"/>
              <a:ext cx="1270000" cy="1143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1A383D8-3D03-904E-BBC7-73CCAD14B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49700" y="5153479"/>
              <a:ext cx="4292600" cy="1295400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C360BA1-CB03-854B-BE16-34D0D41530F3}"/>
              </a:ext>
            </a:extLst>
          </p:cNvPr>
          <p:cNvSpPr txBox="1"/>
          <p:nvPr/>
        </p:nvSpPr>
        <p:spPr>
          <a:xfrm>
            <a:off x="93195" y="4639747"/>
            <a:ext cx="114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3B9D6F-3834-674E-9F68-A68CFAC22C39}"/>
              </a:ext>
            </a:extLst>
          </p:cNvPr>
          <p:cNvSpPr txBox="1"/>
          <p:nvPr/>
        </p:nvSpPr>
        <p:spPr>
          <a:xfrm>
            <a:off x="93195" y="2860694"/>
            <a:ext cx="138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Gateways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4EBF328-8D8A-E74E-85B2-BEDE260EBD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3865" y="3091527"/>
            <a:ext cx="1366669" cy="11616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55FDA2F-0173-7145-8125-A1FAB5A5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4023" y="3091527"/>
            <a:ext cx="1366669" cy="1161669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607D749-9545-824E-AF4B-32F4FF999A49}"/>
              </a:ext>
            </a:extLst>
          </p:cNvPr>
          <p:cNvCxnSpPr>
            <a:cxnSpLocks/>
          </p:cNvCxnSpPr>
          <p:nvPr/>
        </p:nvCxnSpPr>
        <p:spPr>
          <a:xfrm flipH="1">
            <a:off x="3082922" y="2731857"/>
            <a:ext cx="238166" cy="465821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28DF72-E5CD-6749-953A-485CB908B0FA}"/>
              </a:ext>
            </a:extLst>
          </p:cNvPr>
          <p:cNvCxnSpPr>
            <a:cxnSpLocks/>
          </p:cNvCxnSpPr>
          <p:nvPr/>
        </p:nvCxnSpPr>
        <p:spPr>
          <a:xfrm>
            <a:off x="4345372" y="2731857"/>
            <a:ext cx="265190" cy="465821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CE9A417-BC61-8544-918D-C889F40432E8}"/>
              </a:ext>
            </a:extLst>
          </p:cNvPr>
          <p:cNvCxnSpPr>
            <a:cxnSpLocks/>
          </p:cNvCxnSpPr>
          <p:nvPr/>
        </p:nvCxnSpPr>
        <p:spPr>
          <a:xfrm>
            <a:off x="3531026" y="3834389"/>
            <a:ext cx="608773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9CB7ECBE-56F7-5846-BAD9-1F44687742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2079" y="1785957"/>
            <a:ext cx="1366669" cy="116166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DAA3812-CDEE-6340-8989-BD9C3E37AE8D}"/>
              </a:ext>
            </a:extLst>
          </p:cNvPr>
          <p:cNvSpPr/>
          <p:nvPr/>
        </p:nvSpPr>
        <p:spPr>
          <a:xfrm>
            <a:off x="6722886" y="3920084"/>
            <a:ext cx="5287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/>
              <a:t>Schedule based on requirements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670F1A2-BB52-7541-98F7-D4CB9AA20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273" y="4434279"/>
            <a:ext cx="1232894" cy="1026384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891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ADCD-C2B6-8D42-82E2-618ACA11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5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Scheduler uses Requirements, Capabilities and Resource Usages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583B6-F60F-4244-A02B-EAC21F40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AB22B-FF34-3F4C-ACC5-A1A9CD27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94" y="2783510"/>
            <a:ext cx="1877786" cy="1624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0D8D5-47A9-F54B-AB82-4BC7E0E7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8" y="2000337"/>
            <a:ext cx="3051629" cy="992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659A6-6E05-3948-A83B-CBC391D1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47" y="2000337"/>
            <a:ext cx="1828397" cy="1004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659F2-E5CB-B842-B10D-75720E6D8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054" y="2005686"/>
            <a:ext cx="1828397" cy="1004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BFC01-5B8E-404A-B285-6706B8CE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024" y="2783509"/>
            <a:ext cx="1877786" cy="1624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2603CD-AF4A-ED4B-ABB2-7856F07D6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054" y="2783508"/>
            <a:ext cx="1877786" cy="1624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D2CEF6-D7BE-3E4D-AA20-69F6499C7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594" y="2928385"/>
            <a:ext cx="1674586" cy="705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E06C03-5C9C-8847-9552-E5154358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624" y="2928385"/>
            <a:ext cx="1674586" cy="705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D45D5A-7252-274D-88C9-0077F1D2D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654" y="2925126"/>
            <a:ext cx="1674586" cy="705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6CF027-1D9E-D543-BBA2-E40FD894C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507" y="2838269"/>
            <a:ext cx="1417774" cy="2119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3DC782-F990-3640-81D1-99D750347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8064" y="3375887"/>
            <a:ext cx="1046886" cy="1046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F107DD-8872-2441-8198-7104BF610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8634" y="3416722"/>
            <a:ext cx="1010919" cy="10109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07651D-C523-0F4B-B3AF-D38623284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1772" y="2944687"/>
            <a:ext cx="2163661" cy="6967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73DF3E-9C87-FB48-A4C8-CC1D8C97D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365" y="2937800"/>
            <a:ext cx="2163661" cy="6967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6FA9B3-27C5-7142-8AA3-F449F9263C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3511" y="3302102"/>
            <a:ext cx="93980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C963E2-3E28-0348-B1CC-B776E6C751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5292" y="3293073"/>
            <a:ext cx="9398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FE507F-2349-A34A-8D1A-A837DD3E5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7073" y="3284044"/>
            <a:ext cx="9398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0423ED-58F0-714B-8752-95ACA46CB4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1712" y="5426584"/>
            <a:ext cx="1018370" cy="11352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50050B-5705-2C47-A1CD-350B34A745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1281" y="5401074"/>
            <a:ext cx="3984671" cy="13646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6920C6C-8940-C446-940F-2809257690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3311" y="5495389"/>
            <a:ext cx="1537990" cy="9321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88DFD3-1AB8-CE4F-A0A8-0230ACE2E2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0064" y="5453371"/>
            <a:ext cx="376674" cy="9720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1BFB6A-064C-D84B-8C3D-CFC14E84D2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1624" y="5592518"/>
            <a:ext cx="781017" cy="7491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CF8B34-708D-2840-82FE-314241AB98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6175" y="2033963"/>
            <a:ext cx="730379" cy="988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EB04C8-1C4B-CB4F-ABB2-BA11EAB322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8686" y="2114046"/>
            <a:ext cx="596900" cy="787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5015F4-7D15-5646-8462-692E6F4AAB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30638" y="2121995"/>
            <a:ext cx="929250" cy="8363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79151E-EA80-FE42-BB41-13158AE2DC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5106" y="2042135"/>
            <a:ext cx="730379" cy="9881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FA9C7D3-CC56-9043-B5FC-7B5094E070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775" y="5475415"/>
            <a:ext cx="376674" cy="9720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5AE4F6-CAD6-0941-9A6D-E962AD3661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2767" y="5475415"/>
            <a:ext cx="730379" cy="988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DD42AA5-5EE9-044A-ADB9-ECC1A1F001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9011" y="5566305"/>
            <a:ext cx="596900" cy="787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4603AB-6AD7-E34C-9343-358F10A5B0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30273" y="6373131"/>
            <a:ext cx="2642368" cy="5985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6990871-DDB2-CE49-B930-709113C2DD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5270" y="5368100"/>
            <a:ext cx="1282324" cy="5918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C3C3F09-9C13-724C-8678-B7F6677B0C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6210" y="5452018"/>
            <a:ext cx="927821" cy="10799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4129249-26B3-DE48-9E2A-B95B6E1B66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26086" y="5387725"/>
            <a:ext cx="2677753" cy="11274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22D8B1-E2F2-6645-9324-D06F5B49A90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56018" y="5466827"/>
            <a:ext cx="923417" cy="9234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DB95E4-E4C0-B84B-9755-D91CA0D147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831" y="5468156"/>
            <a:ext cx="376674" cy="97206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DBB9C52-5C27-724A-B61A-FD3F14029D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31292" y="5536968"/>
            <a:ext cx="929250" cy="8363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1212717-A3AB-F34D-9591-2A120DA36D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91633" y="5468158"/>
            <a:ext cx="376674" cy="9720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E3B43B9-482E-2743-ABC6-5FA9B48F6EE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5152" y="5609762"/>
            <a:ext cx="854813" cy="780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896F914-0C36-1348-93E5-FC98DC0F6BA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04435" y="5377072"/>
            <a:ext cx="1296427" cy="59835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B94BFC5-4FEE-4349-86E6-E1B74691F20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98416" y="4701494"/>
            <a:ext cx="1855798" cy="7821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01FDC7E-20D3-9043-BCA5-F7FCF9F9B56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47037" y="4029450"/>
            <a:ext cx="4083180" cy="11370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C2A18A-8F57-0542-8C4E-7D1DD566B14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5799892" y="4036792"/>
            <a:ext cx="4093083" cy="11370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2F65B20-E15F-2D4F-AD40-EDEA94A037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09454" y="4043382"/>
            <a:ext cx="1710798" cy="63029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718E569-A7E8-194D-9691-F1C68BD54B4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79350" y="3937053"/>
            <a:ext cx="700795" cy="128479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CCB83CC-518A-454B-B1A1-F1E44FC21C5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94686" y="3451440"/>
            <a:ext cx="1297449" cy="6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17F5-3A24-DC4A-9251-9D40C196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5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Scheduling the Key Challenge, and Different from Other 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43632-B4A8-7B4D-9ABC-CBB2AF33A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58055" cy="4530725"/>
          </a:xfrm>
        </p:spPr>
        <p:txBody>
          <a:bodyPr>
            <a:normAutofit/>
          </a:bodyPr>
          <a:lstStyle/>
          <a:p>
            <a:r>
              <a:rPr lang="en-US" dirty="0"/>
              <a:t>Optimal scheduling algorithm based on </a:t>
            </a:r>
          </a:p>
          <a:p>
            <a:pPr lvl="1"/>
            <a:r>
              <a:rPr lang="en-US" dirty="0"/>
              <a:t>Application requirements</a:t>
            </a:r>
          </a:p>
          <a:p>
            <a:pPr lvl="1"/>
            <a:r>
              <a:rPr lang="en-US" dirty="0"/>
              <a:t>Gateway capabilities</a:t>
            </a:r>
          </a:p>
          <a:p>
            <a:pPr lvl="1"/>
            <a:r>
              <a:rPr lang="en-US" dirty="0"/>
              <a:t>Gateway resource usages</a:t>
            </a:r>
          </a:p>
          <a:p>
            <a:endParaRPr lang="en-US" dirty="0"/>
          </a:p>
          <a:p>
            <a:r>
              <a:rPr lang="en-US" dirty="0"/>
              <a:t>Different from Task Schedulers in other domains:</a:t>
            </a:r>
          </a:p>
          <a:p>
            <a:pPr lvl="1"/>
            <a:r>
              <a:rPr lang="en-US" b="1" dirty="0"/>
              <a:t>Grid Computing, Cluster Computing</a:t>
            </a:r>
            <a:r>
              <a:rPr lang="en-US" dirty="0"/>
              <a:t>: Mostly homogeneous machines</a:t>
            </a:r>
          </a:p>
          <a:p>
            <a:pPr lvl="1"/>
            <a:r>
              <a:rPr lang="en-US" b="1" dirty="0"/>
              <a:t>Real-time scheduling</a:t>
            </a:r>
            <a:r>
              <a:rPr lang="en-US" dirty="0"/>
              <a:t>: Requires execution times and deadlines</a:t>
            </a:r>
          </a:p>
          <a:p>
            <a:pPr lvl="1"/>
            <a:r>
              <a:rPr lang="en-US" b="1" dirty="0"/>
              <a:t>Function-as-a-Service Platforms</a:t>
            </a:r>
            <a:r>
              <a:rPr lang="en-US" dirty="0"/>
              <a:t>: App’s requirements or machine’s capabilities not considered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EBAA7-364C-8543-9A11-20F51D4F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2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FBB1-5829-8A46-BB06-1BC2FFF9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79" y="201352"/>
            <a:ext cx="1061682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Key Ideas to Remedy Cloud &amp; Edge Server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F365C-CA8B-2149-9E77-3D03EA63B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91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Distributed Gateway Network instead of an Edge Server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Specialized Edge Hardware for Elasticity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Privacy Policies enforced on Gateways to empower Users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D2D9D-A81D-F54B-8A84-E1D47D79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BDE2-2494-4841-BD18-D0249676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IN" sz="3600" dirty="0"/>
              <a:t>People in Shared Spaces have No Idea About Their Sensed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67B78-3072-4A4A-8FAF-70D2E1CA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AC5BF-6CD1-8743-A6C0-C67B6B855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582" y="1071772"/>
            <a:ext cx="8483038" cy="56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96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A22A-BCDD-204F-B424-E1A00716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Utilize Existing Sensor Stream Service to Enforce Policies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3C1383-BE3F-114D-BC23-463B9C456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5000"/>
          </a:blip>
          <a:srcRect l="4165" t="5937" r="4306" b="6671"/>
          <a:stretch/>
        </p:blipFill>
        <p:spPr>
          <a:xfrm>
            <a:off x="1435100" y="1544410"/>
            <a:ext cx="9321800" cy="49945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63907-57A8-D044-B374-1F9D051D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2F7F1-8DB0-C040-B478-CD1FC418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91" y="3244243"/>
            <a:ext cx="1198595" cy="1018806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D4FD5-FD73-F64F-B76B-F192A67EE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41" y="1588072"/>
            <a:ext cx="929250" cy="836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EA3E41-A20C-4848-8184-ED6DD89C5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642" y="1512154"/>
            <a:ext cx="730379" cy="988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057FF3-C158-014B-B9A7-F3C7F1357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269" y="3635261"/>
            <a:ext cx="730379" cy="988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581C24-43A5-2B4D-87BD-91D25CC1F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5754" y="1633898"/>
            <a:ext cx="596900" cy="78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C2AF2-4F54-CF45-8E98-66DB2E229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60" y="1584973"/>
            <a:ext cx="929250" cy="8363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F4F28B7-28A9-B540-8955-B6E1EDA3B576}"/>
              </a:ext>
            </a:extLst>
          </p:cNvPr>
          <p:cNvGrpSpPr/>
          <p:nvPr/>
        </p:nvGrpSpPr>
        <p:grpSpPr>
          <a:xfrm>
            <a:off x="1755199" y="2748432"/>
            <a:ext cx="2521964" cy="585408"/>
            <a:chOff x="1755199" y="2748432"/>
            <a:chExt cx="2521964" cy="5854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B3C137-243F-C945-BDAB-501F0582F55F}"/>
                </a:ext>
              </a:extLst>
            </p:cNvPr>
            <p:cNvSpPr/>
            <p:nvPr/>
          </p:nvSpPr>
          <p:spPr>
            <a:xfrm>
              <a:off x="2817862" y="2748432"/>
              <a:ext cx="1459301" cy="585408"/>
            </a:xfrm>
            <a:prstGeom prst="rect">
              <a:avLst/>
            </a:prstGeom>
            <a:noFill/>
            <a:ln w="25400">
              <a:solidFill>
                <a:srgbClr val="81AB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EDD847-6255-004D-B14D-0BE29561315C}"/>
                </a:ext>
              </a:extLst>
            </p:cNvPr>
            <p:cNvSpPr/>
            <p:nvPr/>
          </p:nvSpPr>
          <p:spPr>
            <a:xfrm>
              <a:off x="2894435" y="2884734"/>
              <a:ext cx="1324672" cy="301451"/>
            </a:xfrm>
            <a:prstGeom prst="rect">
              <a:avLst/>
            </a:prstGeom>
            <a:solidFill>
              <a:srgbClr val="81A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Stream Manager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E59CED-FA19-FD44-861B-1B3B0C42D215}"/>
                </a:ext>
              </a:extLst>
            </p:cNvPr>
            <p:cNvSpPr txBox="1"/>
            <p:nvPr/>
          </p:nvSpPr>
          <p:spPr>
            <a:xfrm>
              <a:off x="1755199" y="2884734"/>
              <a:ext cx="1062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Middleware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CEF5-2351-EA43-9D44-1575DDB3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702" y="5363482"/>
            <a:ext cx="1198595" cy="1018806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747C01E-CBA3-694A-9BE1-1A6A5C402555}"/>
              </a:ext>
            </a:extLst>
          </p:cNvPr>
          <p:cNvGrpSpPr/>
          <p:nvPr/>
        </p:nvGrpSpPr>
        <p:grpSpPr>
          <a:xfrm>
            <a:off x="4299410" y="4867671"/>
            <a:ext cx="2521964" cy="585408"/>
            <a:chOff x="1755199" y="2748432"/>
            <a:chExt cx="2521964" cy="5854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1AE727-D491-264D-8CD3-CBEE19148D8A}"/>
                </a:ext>
              </a:extLst>
            </p:cNvPr>
            <p:cNvSpPr/>
            <p:nvPr/>
          </p:nvSpPr>
          <p:spPr>
            <a:xfrm>
              <a:off x="2817862" y="2748432"/>
              <a:ext cx="1459301" cy="585408"/>
            </a:xfrm>
            <a:prstGeom prst="rect">
              <a:avLst/>
            </a:prstGeom>
            <a:noFill/>
            <a:ln w="25400">
              <a:solidFill>
                <a:srgbClr val="81AB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491116-52A4-884C-AC75-0C44C977CBB6}"/>
                </a:ext>
              </a:extLst>
            </p:cNvPr>
            <p:cNvSpPr/>
            <p:nvPr/>
          </p:nvSpPr>
          <p:spPr>
            <a:xfrm>
              <a:off x="2894435" y="2884734"/>
              <a:ext cx="1324672" cy="301451"/>
            </a:xfrm>
            <a:prstGeom prst="rect">
              <a:avLst/>
            </a:prstGeom>
            <a:solidFill>
              <a:srgbClr val="81A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Stream Manager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4DA375-879A-AC41-8499-16DC676D6150}"/>
                </a:ext>
              </a:extLst>
            </p:cNvPr>
            <p:cNvSpPr txBox="1"/>
            <p:nvPr/>
          </p:nvSpPr>
          <p:spPr>
            <a:xfrm>
              <a:off x="1755199" y="2884734"/>
              <a:ext cx="1062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Middleware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3A1FC1-831D-5340-B68A-4B7F63AF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071" y="3260118"/>
            <a:ext cx="1198595" cy="1018806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333ADD9-22B8-244B-838D-152CE2EBCB41}"/>
              </a:ext>
            </a:extLst>
          </p:cNvPr>
          <p:cNvGrpSpPr/>
          <p:nvPr/>
        </p:nvGrpSpPr>
        <p:grpSpPr>
          <a:xfrm>
            <a:off x="7397779" y="2764307"/>
            <a:ext cx="2521964" cy="585408"/>
            <a:chOff x="1755199" y="2748432"/>
            <a:chExt cx="2521964" cy="58540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38FC9DC-87E6-6B44-8CC9-10A50C200A20}"/>
                </a:ext>
              </a:extLst>
            </p:cNvPr>
            <p:cNvSpPr/>
            <p:nvPr/>
          </p:nvSpPr>
          <p:spPr>
            <a:xfrm>
              <a:off x="2817862" y="2748432"/>
              <a:ext cx="1459301" cy="585408"/>
            </a:xfrm>
            <a:prstGeom prst="rect">
              <a:avLst/>
            </a:prstGeom>
            <a:noFill/>
            <a:ln w="25400">
              <a:solidFill>
                <a:srgbClr val="81AB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88EB9DC-E6AF-9B47-B594-0214D720DD62}"/>
                </a:ext>
              </a:extLst>
            </p:cNvPr>
            <p:cNvSpPr/>
            <p:nvPr/>
          </p:nvSpPr>
          <p:spPr>
            <a:xfrm>
              <a:off x="2894435" y="2884734"/>
              <a:ext cx="1324672" cy="301451"/>
            </a:xfrm>
            <a:prstGeom prst="rect">
              <a:avLst/>
            </a:prstGeom>
            <a:solidFill>
              <a:srgbClr val="81A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Stream Manager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555A74-8FBC-A94C-8F4C-895C00269E99}"/>
                </a:ext>
              </a:extLst>
            </p:cNvPr>
            <p:cNvSpPr txBox="1"/>
            <p:nvPr/>
          </p:nvSpPr>
          <p:spPr>
            <a:xfrm>
              <a:off x="1755199" y="2884734"/>
              <a:ext cx="1062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Middleware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8062DEA-B02B-8841-AD58-C66F2AFED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422" y="3637059"/>
            <a:ext cx="787400" cy="812800"/>
          </a:xfrm>
          <a:prstGeom prst="rect">
            <a:avLst/>
          </a:prstGeom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78DE04BE-63E7-3342-A8B8-DB4520612E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077" y="2242367"/>
            <a:ext cx="897638" cy="358068"/>
          </a:xfrm>
          <a:prstGeom prst="bentConnector3">
            <a:avLst>
              <a:gd name="adj1" fmla="val -125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8B1DCA44-4BCD-F14A-AAE2-09E69DD4653F}"/>
              </a:ext>
            </a:extLst>
          </p:cNvPr>
          <p:cNvCxnSpPr>
            <a:cxnSpLocks/>
          </p:cNvCxnSpPr>
          <p:nvPr/>
        </p:nvCxnSpPr>
        <p:spPr>
          <a:xfrm rot="5400000">
            <a:off x="3598883" y="2233505"/>
            <a:ext cx="903177" cy="376244"/>
          </a:xfrm>
          <a:prstGeom prst="bentConnector3">
            <a:avLst>
              <a:gd name="adj1" fmla="val 1789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F3E200C5-6982-E74E-ADB7-B86066AB7E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65322" y="2282615"/>
            <a:ext cx="897638" cy="358068"/>
          </a:xfrm>
          <a:prstGeom prst="bentConnector3">
            <a:avLst>
              <a:gd name="adj1" fmla="val -125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CA91BC8D-97B5-A24B-A980-E861F94C27D1}"/>
              </a:ext>
            </a:extLst>
          </p:cNvPr>
          <p:cNvCxnSpPr>
            <a:cxnSpLocks/>
          </p:cNvCxnSpPr>
          <p:nvPr/>
        </p:nvCxnSpPr>
        <p:spPr>
          <a:xfrm rot="5400000">
            <a:off x="9316128" y="2273753"/>
            <a:ext cx="903177" cy="376244"/>
          </a:xfrm>
          <a:prstGeom prst="bentConnector3">
            <a:avLst>
              <a:gd name="adj1" fmla="val 1789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B6CE55FF-ED90-0D4C-AA82-533B0587AD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26917" y="4359888"/>
            <a:ext cx="897638" cy="358068"/>
          </a:xfrm>
          <a:prstGeom prst="bentConnector3">
            <a:avLst>
              <a:gd name="adj1" fmla="val -125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A09B3F7A-39BA-7742-B3E4-F99394E8F3FF}"/>
              </a:ext>
            </a:extLst>
          </p:cNvPr>
          <p:cNvCxnSpPr>
            <a:cxnSpLocks/>
            <a:stCxn id="18" idx="3"/>
            <a:endCxn id="32" idx="1"/>
          </p:cNvCxnSpPr>
          <p:nvPr/>
        </p:nvCxnSpPr>
        <p:spPr>
          <a:xfrm>
            <a:off x="4219107" y="3035460"/>
            <a:ext cx="1219539" cy="2119239"/>
          </a:xfrm>
          <a:prstGeom prst="bentConnector3">
            <a:avLst>
              <a:gd name="adj1" fmla="val 50000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E78798F9-EA5D-8147-A0CB-530BA99AA338}"/>
              </a:ext>
            </a:extLst>
          </p:cNvPr>
          <p:cNvCxnSpPr>
            <a:cxnSpLocks/>
            <a:stCxn id="32" idx="0"/>
          </p:cNvCxnSpPr>
          <p:nvPr/>
        </p:nvCxnSpPr>
        <p:spPr>
          <a:xfrm rot="5400000" flipH="1" flipV="1">
            <a:off x="5984956" y="4423653"/>
            <a:ext cx="696347" cy="464294"/>
          </a:xfrm>
          <a:prstGeom prst="bentConnector3">
            <a:avLst>
              <a:gd name="adj1" fmla="val 50000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B47276D-7CFA-194A-A6AD-7B5B2E1F0357}"/>
              </a:ext>
            </a:extLst>
          </p:cNvPr>
          <p:cNvSpPr txBox="1"/>
          <p:nvPr/>
        </p:nvSpPr>
        <p:spPr>
          <a:xfrm>
            <a:off x="4499248" y="152691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172F16-234F-2C4F-8F41-472293381BE2}"/>
              </a:ext>
            </a:extLst>
          </p:cNvPr>
          <p:cNvSpPr txBox="1"/>
          <p:nvPr/>
        </p:nvSpPr>
        <p:spPr>
          <a:xfrm>
            <a:off x="5275567" y="357725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E9441C-2173-EC49-A7F0-B02B12F1942F}"/>
              </a:ext>
            </a:extLst>
          </p:cNvPr>
          <p:cNvSpPr txBox="1"/>
          <p:nvPr/>
        </p:nvSpPr>
        <p:spPr>
          <a:xfrm>
            <a:off x="6610764" y="341250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sp>
        <p:nvSpPr>
          <p:cNvPr id="71" name="Multiply 70">
            <a:extLst>
              <a:ext uri="{FF2B5EF4-FFF2-40B4-BE49-F238E27FC236}">
                <a16:creationId xmlns:a16="http://schemas.microsoft.com/office/drawing/2014/main" id="{D6253613-0419-5B46-BCD9-B0CF6C728550}"/>
              </a:ext>
            </a:extLst>
          </p:cNvPr>
          <p:cNvSpPr/>
          <p:nvPr/>
        </p:nvSpPr>
        <p:spPr>
          <a:xfrm>
            <a:off x="4486145" y="3736449"/>
            <a:ext cx="701313" cy="66663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2" name="Diagram 71">
            <a:extLst>
              <a:ext uri="{FF2B5EF4-FFF2-40B4-BE49-F238E27FC236}">
                <a16:creationId xmlns:a16="http://schemas.microsoft.com/office/drawing/2014/main" id="{7FA4B03A-E550-954E-8E45-8D75218FD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686826"/>
              </p:ext>
            </p:extLst>
          </p:nvPr>
        </p:nvGraphicFramePr>
        <p:xfrm>
          <a:off x="198163" y="4190395"/>
          <a:ext cx="4123206" cy="1943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5283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1" grpId="0" animBg="1"/>
      <p:bldGraphic spid="7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3C1383-BE3F-114D-BC23-463B9C456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5000"/>
          </a:blip>
          <a:srcRect l="4165" t="5937" r="4306" b="6671"/>
          <a:stretch/>
        </p:blipFill>
        <p:spPr>
          <a:xfrm>
            <a:off x="1435100" y="1544410"/>
            <a:ext cx="9321800" cy="49945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63907-57A8-D044-B374-1F9D051D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2F7F1-8DB0-C040-B478-CD1FC418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91" y="3244243"/>
            <a:ext cx="1198595" cy="1018806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D4FD5-FD73-F64F-B76B-F192A67EE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41" y="1588072"/>
            <a:ext cx="929250" cy="836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EA3E41-A20C-4848-8184-ED6DD89C5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642" y="1512154"/>
            <a:ext cx="730379" cy="988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057FF3-C158-014B-B9A7-F3C7F1357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269" y="3635261"/>
            <a:ext cx="730379" cy="988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581C24-43A5-2B4D-87BD-91D25CC1F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5754" y="1633898"/>
            <a:ext cx="596900" cy="78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C2AF2-4F54-CF45-8E98-66DB2E229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60" y="1584973"/>
            <a:ext cx="929250" cy="8363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F4F28B7-28A9-B540-8955-B6E1EDA3B576}"/>
              </a:ext>
            </a:extLst>
          </p:cNvPr>
          <p:cNvGrpSpPr/>
          <p:nvPr/>
        </p:nvGrpSpPr>
        <p:grpSpPr>
          <a:xfrm>
            <a:off x="1755199" y="2748432"/>
            <a:ext cx="2521964" cy="585408"/>
            <a:chOff x="1755199" y="2748432"/>
            <a:chExt cx="2521964" cy="5854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B3C137-243F-C945-BDAB-501F0582F55F}"/>
                </a:ext>
              </a:extLst>
            </p:cNvPr>
            <p:cNvSpPr/>
            <p:nvPr/>
          </p:nvSpPr>
          <p:spPr>
            <a:xfrm>
              <a:off x="2817862" y="2748432"/>
              <a:ext cx="1459301" cy="585408"/>
            </a:xfrm>
            <a:prstGeom prst="rect">
              <a:avLst/>
            </a:prstGeom>
            <a:noFill/>
            <a:ln w="25400">
              <a:solidFill>
                <a:srgbClr val="81AB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EDD847-6255-004D-B14D-0BE29561315C}"/>
                </a:ext>
              </a:extLst>
            </p:cNvPr>
            <p:cNvSpPr/>
            <p:nvPr/>
          </p:nvSpPr>
          <p:spPr>
            <a:xfrm>
              <a:off x="2894435" y="2884734"/>
              <a:ext cx="1324672" cy="301451"/>
            </a:xfrm>
            <a:prstGeom prst="rect">
              <a:avLst/>
            </a:prstGeom>
            <a:solidFill>
              <a:srgbClr val="81A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Stream Manager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E59CED-FA19-FD44-861B-1B3B0C42D215}"/>
                </a:ext>
              </a:extLst>
            </p:cNvPr>
            <p:cNvSpPr txBox="1"/>
            <p:nvPr/>
          </p:nvSpPr>
          <p:spPr>
            <a:xfrm>
              <a:off x="1755199" y="2884734"/>
              <a:ext cx="1062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Middleware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CEF5-2351-EA43-9D44-1575DDB3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702" y="5363482"/>
            <a:ext cx="1198595" cy="1018806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747C01E-CBA3-694A-9BE1-1A6A5C402555}"/>
              </a:ext>
            </a:extLst>
          </p:cNvPr>
          <p:cNvGrpSpPr/>
          <p:nvPr/>
        </p:nvGrpSpPr>
        <p:grpSpPr>
          <a:xfrm>
            <a:off x="4299410" y="4867671"/>
            <a:ext cx="2521964" cy="585408"/>
            <a:chOff x="1755199" y="2748432"/>
            <a:chExt cx="2521964" cy="5854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1AE727-D491-264D-8CD3-CBEE19148D8A}"/>
                </a:ext>
              </a:extLst>
            </p:cNvPr>
            <p:cNvSpPr/>
            <p:nvPr/>
          </p:nvSpPr>
          <p:spPr>
            <a:xfrm>
              <a:off x="2817862" y="2748432"/>
              <a:ext cx="1459301" cy="585408"/>
            </a:xfrm>
            <a:prstGeom prst="rect">
              <a:avLst/>
            </a:prstGeom>
            <a:noFill/>
            <a:ln w="25400">
              <a:solidFill>
                <a:srgbClr val="81AB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491116-52A4-884C-AC75-0C44C977CBB6}"/>
                </a:ext>
              </a:extLst>
            </p:cNvPr>
            <p:cNvSpPr/>
            <p:nvPr/>
          </p:nvSpPr>
          <p:spPr>
            <a:xfrm>
              <a:off x="2894435" y="2884734"/>
              <a:ext cx="1324672" cy="301451"/>
            </a:xfrm>
            <a:prstGeom prst="rect">
              <a:avLst/>
            </a:prstGeom>
            <a:solidFill>
              <a:srgbClr val="81A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Stream Manager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4DA375-879A-AC41-8499-16DC676D6150}"/>
                </a:ext>
              </a:extLst>
            </p:cNvPr>
            <p:cNvSpPr txBox="1"/>
            <p:nvPr/>
          </p:nvSpPr>
          <p:spPr>
            <a:xfrm>
              <a:off x="1755199" y="2884734"/>
              <a:ext cx="1062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Middleware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3A1FC1-831D-5340-B68A-4B7F63AF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071" y="3260118"/>
            <a:ext cx="1198595" cy="1018806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333ADD9-22B8-244B-838D-152CE2EBCB41}"/>
              </a:ext>
            </a:extLst>
          </p:cNvPr>
          <p:cNvGrpSpPr/>
          <p:nvPr/>
        </p:nvGrpSpPr>
        <p:grpSpPr>
          <a:xfrm>
            <a:off x="7397779" y="2764307"/>
            <a:ext cx="2521964" cy="585408"/>
            <a:chOff x="1755199" y="2748432"/>
            <a:chExt cx="2521964" cy="58540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38FC9DC-87E6-6B44-8CC9-10A50C200A20}"/>
                </a:ext>
              </a:extLst>
            </p:cNvPr>
            <p:cNvSpPr/>
            <p:nvPr/>
          </p:nvSpPr>
          <p:spPr>
            <a:xfrm>
              <a:off x="2817862" y="2748432"/>
              <a:ext cx="1459301" cy="585408"/>
            </a:xfrm>
            <a:prstGeom prst="rect">
              <a:avLst/>
            </a:prstGeom>
            <a:noFill/>
            <a:ln w="25400">
              <a:solidFill>
                <a:srgbClr val="81AB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88EB9DC-E6AF-9B47-B594-0214D720DD62}"/>
                </a:ext>
              </a:extLst>
            </p:cNvPr>
            <p:cNvSpPr/>
            <p:nvPr/>
          </p:nvSpPr>
          <p:spPr>
            <a:xfrm>
              <a:off x="2894435" y="2884734"/>
              <a:ext cx="1324672" cy="301451"/>
            </a:xfrm>
            <a:prstGeom prst="rect">
              <a:avLst/>
            </a:prstGeom>
            <a:solidFill>
              <a:srgbClr val="81A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Stream Manager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555A74-8FBC-A94C-8F4C-895C00269E99}"/>
                </a:ext>
              </a:extLst>
            </p:cNvPr>
            <p:cNvSpPr txBox="1"/>
            <p:nvPr/>
          </p:nvSpPr>
          <p:spPr>
            <a:xfrm>
              <a:off x="1755199" y="2884734"/>
              <a:ext cx="1062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Middleware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8062DEA-B02B-8841-AD58-C66F2AFED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422" y="3637059"/>
            <a:ext cx="787400" cy="812800"/>
          </a:xfrm>
          <a:prstGeom prst="rect">
            <a:avLst/>
          </a:prstGeom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78DE04BE-63E7-3342-A8B8-DB4520612E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077" y="2242367"/>
            <a:ext cx="897638" cy="358068"/>
          </a:xfrm>
          <a:prstGeom prst="bentConnector3">
            <a:avLst>
              <a:gd name="adj1" fmla="val -125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8B1DCA44-4BCD-F14A-AAE2-09E69DD4653F}"/>
              </a:ext>
            </a:extLst>
          </p:cNvPr>
          <p:cNvCxnSpPr>
            <a:cxnSpLocks/>
          </p:cNvCxnSpPr>
          <p:nvPr/>
        </p:nvCxnSpPr>
        <p:spPr>
          <a:xfrm rot="5400000">
            <a:off x="3598883" y="2233505"/>
            <a:ext cx="903177" cy="376244"/>
          </a:xfrm>
          <a:prstGeom prst="bentConnector3">
            <a:avLst>
              <a:gd name="adj1" fmla="val 1789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F3E200C5-6982-E74E-ADB7-B86066AB7E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65322" y="2282615"/>
            <a:ext cx="897638" cy="358068"/>
          </a:xfrm>
          <a:prstGeom prst="bentConnector3">
            <a:avLst>
              <a:gd name="adj1" fmla="val -125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CA91BC8D-97B5-A24B-A980-E861F94C27D1}"/>
              </a:ext>
            </a:extLst>
          </p:cNvPr>
          <p:cNvCxnSpPr>
            <a:cxnSpLocks/>
          </p:cNvCxnSpPr>
          <p:nvPr/>
        </p:nvCxnSpPr>
        <p:spPr>
          <a:xfrm rot="5400000">
            <a:off x="9316128" y="2273753"/>
            <a:ext cx="903177" cy="376244"/>
          </a:xfrm>
          <a:prstGeom prst="bentConnector3">
            <a:avLst>
              <a:gd name="adj1" fmla="val 1789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B6CE55FF-ED90-0D4C-AA82-533B0587AD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26917" y="4359888"/>
            <a:ext cx="897638" cy="358068"/>
          </a:xfrm>
          <a:prstGeom prst="bentConnector3">
            <a:avLst>
              <a:gd name="adj1" fmla="val -125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A09B3F7A-39BA-7742-B3E4-F99394E8F3FF}"/>
              </a:ext>
            </a:extLst>
          </p:cNvPr>
          <p:cNvCxnSpPr>
            <a:cxnSpLocks/>
            <a:stCxn id="18" idx="3"/>
            <a:endCxn id="32" idx="1"/>
          </p:cNvCxnSpPr>
          <p:nvPr/>
        </p:nvCxnSpPr>
        <p:spPr>
          <a:xfrm>
            <a:off x="4219107" y="3035460"/>
            <a:ext cx="1219539" cy="2119239"/>
          </a:xfrm>
          <a:prstGeom prst="bentConnector3">
            <a:avLst>
              <a:gd name="adj1" fmla="val 50000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E78798F9-EA5D-8147-A0CB-530BA99AA338}"/>
              </a:ext>
            </a:extLst>
          </p:cNvPr>
          <p:cNvCxnSpPr>
            <a:cxnSpLocks/>
            <a:stCxn id="32" idx="0"/>
          </p:cNvCxnSpPr>
          <p:nvPr/>
        </p:nvCxnSpPr>
        <p:spPr>
          <a:xfrm rot="5400000" flipH="1" flipV="1">
            <a:off x="5984956" y="4423653"/>
            <a:ext cx="696347" cy="464294"/>
          </a:xfrm>
          <a:prstGeom prst="bentConnector3">
            <a:avLst>
              <a:gd name="adj1" fmla="val 50000"/>
            </a:avLst>
          </a:prstGeom>
          <a:ln w="22225">
            <a:solidFill>
              <a:srgbClr val="ED7F3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B47276D-7CFA-194A-A6AD-7B5B2E1F0357}"/>
              </a:ext>
            </a:extLst>
          </p:cNvPr>
          <p:cNvSpPr txBox="1"/>
          <p:nvPr/>
        </p:nvSpPr>
        <p:spPr>
          <a:xfrm>
            <a:off x="4499248" y="152691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172F16-234F-2C4F-8F41-472293381BE2}"/>
              </a:ext>
            </a:extLst>
          </p:cNvPr>
          <p:cNvSpPr txBox="1"/>
          <p:nvPr/>
        </p:nvSpPr>
        <p:spPr>
          <a:xfrm>
            <a:off x="5275567" y="357725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E9441C-2173-EC49-A7F0-B02B12F1942F}"/>
              </a:ext>
            </a:extLst>
          </p:cNvPr>
          <p:cNvSpPr txBox="1"/>
          <p:nvPr/>
        </p:nvSpPr>
        <p:spPr>
          <a:xfrm>
            <a:off x="6610764" y="341250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sp>
        <p:nvSpPr>
          <p:cNvPr id="71" name="Multiply 70">
            <a:extLst>
              <a:ext uri="{FF2B5EF4-FFF2-40B4-BE49-F238E27FC236}">
                <a16:creationId xmlns:a16="http://schemas.microsoft.com/office/drawing/2014/main" id="{D6253613-0419-5B46-BCD9-B0CF6C728550}"/>
              </a:ext>
            </a:extLst>
          </p:cNvPr>
          <p:cNvSpPr/>
          <p:nvPr/>
        </p:nvSpPr>
        <p:spPr>
          <a:xfrm>
            <a:off x="4486145" y="3736449"/>
            <a:ext cx="701313" cy="66663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CBE105-DB8D-9140-BE9F-602775B2B3A8}"/>
              </a:ext>
            </a:extLst>
          </p:cNvPr>
          <p:cNvSpPr txBox="1"/>
          <p:nvPr/>
        </p:nvSpPr>
        <p:spPr>
          <a:xfrm>
            <a:off x="2948451" y="4047714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Gateway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C86D72-2041-C04A-9CFB-03F4AE2CFE94}"/>
              </a:ext>
            </a:extLst>
          </p:cNvPr>
          <p:cNvSpPr txBox="1"/>
          <p:nvPr/>
        </p:nvSpPr>
        <p:spPr>
          <a:xfrm>
            <a:off x="8604739" y="4041661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Gateway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F1C3F6-0B75-E942-A1D3-5BA6A59ED4A8}"/>
              </a:ext>
            </a:extLst>
          </p:cNvPr>
          <p:cNvSpPr txBox="1"/>
          <p:nvPr/>
        </p:nvSpPr>
        <p:spPr>
          <a:xfrm>
            <a:off x="5480445" y="6169581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Gateway 2</a:t>
            </a:r>
          </a:p>
        </p:txBody>
      </p:sp>
    </p:spTree>
    <p:extLst>
      <p:ext uri="{BB962C8B-B14F-4D97-AF65-F5344CB8AC3E}">
        <p14:creationId xmlns:p14="http://schemas.microsoft.com/office/powerpoint/2010/main" val="281976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1" grpId="0" animBg="1"/>
      <p:bldP spid="40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347C-7BF7-BB4E-A0B6-F28AADD2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600" dirty="0"/>
              <a:t>User-driven Privacy Policies to Empower People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53FC-9D64-7C49-9AB4-DF5E8D192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Users can specify policies like: </a:t>
            </a:r>
          </a:p>
          <a:p>
            <a:pPr lvl="1"/>
            <a:r>
              <a:rPr lang="en-IN" dirty="0"/>
              <a:t>Allow access to </a:t>
            </a:r>
            <a:r>
              <a:rPr lang="en-IN" b="1" dirty="0"/>
              <a:t>occupancy data</a:t>
            </a:r>
            <a:r>
              <a:rPr lang="en-IN" dirty="0"/>
              <a:t> to </a:t>
            </a:r>
            <a:r>
              <a:rPr lang="en-IN" b="1" dirty="0"/>
              <a:t>all apps</a:t>
            </a:r>
            <a:r>
              <a:rPr lang="en-IN" dirty="0"/>
              <a:t>, but only from </a:t>
            </a:r>
            <a:r>
              <a:rPr lang="en-US" b="1" dirty="0"/>
              <a:t>9AM – 5PM</a:t>
            </a:r>
            <a:endParaRPr lang="en-IN" b="1" dirty="0"/>
          </a:p>
          <a:p>
            <a:pPr lvl="1"/>
            <a:r>
              <a:rPr lang="en-IN" dirty="0"/>
              <a:t>Share </a:t>
            </a:r>
            <a:r>
              <a:rPr lang="en-IN" b="1" dirty="0"/>
              <a:t>occupancy data</a:t>
            </a:r>
            <a:r>
              <a:rPr lang="en-IN" dirty="0"/>
              <a:t> to an </a:t>
            </a:r>
            <a:r>
              <a:rPr lang="en-IN" b="1" dirty="0"/>
              <a:t>emergency evacuation app</a:t>
            </a:r>
            <a:r>
              <a:rPr lang="en-IN" dirty="0"/>
              <a:t>, but </a:t>
            </a:r>
            <a:r>
              <a:rPr lang="en-IN" u="sng" dirty="0"/>
              <a:t>not to</a:t>
            </a:r>
            <a:r>
              <a:rPr lang="en-IN" dirty="0"/>
              <a:t> </a:t>
            </a:r>
            <a:r>
              <a:rPr lang="en-IN" b="1" dirty="0"/>
              <a:t>room scheduling app</a:t>
            </a:r>
          </a:p>
          <a:p>
            <a:endParaRPr lang="en-US" dirty="0"/>
          </a:p>
          <a:p>
            <a:r>
              <a:rPr lang="en-US" dirty="0"/>
              <a:t>Challenge:</a:t>
            </a:r>
          </a:p>
          <a:p>
            <a:pPr lvl="1"/>
            <a:r>
              <a:rPr lang="en-US" dirty="0"/>
              <a:t>Simple user interface to convey this complex information</a:t>
            </a:r>
          </a:p>
          <a:p>
            <a:endParaRPr lang="en-US" baseline="-25000" dirty="0"/>
          </a:p>
          <a:p>
            <a:r>
              <a:rPr lang="en-US" dirty="0"/>
              <a:t>Novelty:</a:t>
            </a:r>
          </a:p>
          <a:p>
            <a:pPr lvl="1"/>
            <a:r>
              <a:rPr lang="en-US" dirty="0"/>
              <a:t>Some privacy policy works exist, but novel way of policy enforcement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743B6-0FD1-DD4C-8510-49D9F75F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519D1-7AF3-4448-98B6-5986956A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641C0A-5A09-4242-BB52-73886EEC4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886" y="421711"/>
            <a:ext cx="10964114" cy="1145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By 2025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" name="Google Shape;228;p27">
            <a:extLst>
              <a:ext uri="{FF2B5EF4-FFF2-40B4-BE49-F238E27FC236}">
                <a16:creationId xmlns:a16="http://schemas.microsoft.com/office/drawing/2014/main" id="{BE56F147-EFFD-C541-BA1E-EB42598653A9}"/>
              </a:ext>
            </a:extLst>
          </p:cNvPr>
          <p:cNvSpPr txBox="1">
            <a:spLocks/>
          </p:cNvSpPr>
          <p:nvPr/>
        </p:nvSpPr>
        <p:spPr>
          <a:xfrm>
            <a:off x="1227886" y="1832717"/>
            <a:ext cx="8503946" cy="12689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IN" sz="6600" b="1" dirty="0">
                <a:solidFill>
                  <a:srgbClr val="ED7F34"/>
                </a:solidFill>
                <a:ea typeface="Lato"/>
                <a:cs typeface="Lato"/>
                <a:sym typeface="Lato"/>
              </a:rPr>
              <a:t>55 Billion IoT Devices</a:t>
            </a:r>
            <a:endParaRPr lang="en" sz="6600" b="1" dirty="0">
              <a:solidFill>
                <a:srgbClr val="ED7F34"/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8" name="Google Shape;232;p27">
            <a:extLst>
              <a:ext uri="{FF2B5EF4-FFF2-40B4-BE49-F238E27FC236}">
                <a16:creationId xmlns:a16="http://schemas.microsoft.com/office/drawing/2014/main" id="{3E40238A-62BD-C24C-843E-04BC7DCD4ADD}"/>
              </a:ext>
            </a:extLst>
          </p:cNvPr>
          <p:cNvSpPr txBox="1">
            <a:spLocks/>
          </p:cNvSpPr>
          <p:nvPr/>
        </p:nvSpPr>
        <p:spPr>
          <a:xfrm>
            <a:off x="1227886" y="3653635"/>
            <a:ext cx="11443089" cy="12684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IN" sz="6600" b="1" dirty="0">
                <a:solidFill>
                  <a:srgbClr val="002060"/>
                </a:solidFill>
                <a:ea typeface="Lato"/>
                <a:cs typeface="Lato"/>
                <a:sym typeface="Lato"/>
              </a:rPr>
              <a:t>73 Zettabytes of Data</a:t>
            </a:r>
          </a:p>
        </p:txBody>
      </p:sp>
      <p:sp>
        <p:nvSpPr>
          <p:cNvPr id="10" name="Google Shape;234;p27">
            <a:extLst>
              <a:ext uri="{FF2B5EF4-FFF2-40B4-BE49-F238E27FC236}">
                <a16:creationId xmlns:a16="http://schemas.microsoft.com/office/drawing/2014/main" id="{44EC74FE-B994-0F4B-834A-E7D0F85D5C34}"/>
              </a:ext>
            </a:extLst>
          </p:cNvPr>
          <p:cNvSpPr/>
          <p:nvPr/>
        </p:nvSpPr>
        <p:spPr>
          <a:xfrm>
            <a:off x="0" y="2132857"/>
            <a:ext cx="940500" cy="668700"/>
          </a:xfrm>
          <a:prstGeom prst="rightArrow">
            <a:avLst>
              <a:gd name="adj1" fmla="val 6181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D7F34"/>
              </a:solidFill>
            </a:endParaRPr>
          </a:p>
        </p:txBody>
      </p:sp>
      <p:sp>
        <p:nvSpPr>
          <p:cNvPr id="11" name="Google Shape;235;p27">
            <a:extLst>
              <a:ext uri="{FF2B5EF4-FFF2-40B4-BE49-F238E27FC236}">
                <a16:creationId xmlns:a16="http://schemas.microsoft.com/office/drawing/2014/main" id="{5A8F7813-4351-AD4C-9CB5-53A7047EF326}"/>
              </a:ext>
            </a:extLst>
          </p:cNvPr>
          <p:cNvSpPr/>
          <p:nvPr/>
        </p:nvSpPr>
        <p:spPr>
          <a:xfrm>
            <a:off x="0" y="3953490"/>
            <a:ext cx="940500" cy="668700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6D4E42-9F18-854E-81E9-E6E6D24A2F20}"/>
              </a:ext>
            </a:extLst>
          </p:cNvPr>
          <p:cNvSpPr/>
          <p:nvPr/>
        </p:nvSpPr>
        <p:spPr>
          <a:xfrm>
            <a:off x="3925919" y="6488112"/>
            <a:ext cx="434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International Data Corporation (IDC)</a:t>
            </a:r>
          </a:p>
        </p:txBody>
      </p:sp>
    </p:spTree>
    <p:extLst>
      <p:ext uri="{BB962C8B-B14F-4D97-AF65-F5344CB8AC3E}">
        <p14:creationId xmlns:p14="http://schemas.microsoft.com/office/powerpoint/2010/main" val="1421688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B7FB9-1DD0-9C49-A4F2-850C8A24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493DC-5928-794E-A638-62912BC02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Democratize Edge Computing by untangling it from cloud and edge server dependencies</a:t>
            </a:r>
          </a:p>
          <a:p>
            <a:r>
              <a:rPr lang="en-US" dirty="0"/>
              <a:t>Utilize inexpensive gateway network to execute applications</a:t>
            </a:r>
          </a:p>
          <a:p>
            <a:r>
              <a:rPr lang="en-US" dirty="0"/>
              <a:t>Empower users by providing transparency and control over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B1A3A-4D49-CE4E-A99E-EF417E34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4579-CE59-C146-85A2-DA6FC49E2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63A12-2C2C-C642-8F0F-BE2BDF4D3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/>
              <a:t>Questions?</a:t>
            </a:r>
          </a:p>
          <a:p>
            <a:endParaRPr lang="en-US" dirty="0"/>
          </a:p>
          <a:p>
            <a:r>
              <a:rPr lang="en-US" dirty="0"/>
              <a:t>You can find me on:</a:t>
            </a:r>
          </a:p>
          <a:p>
            <a:pPr lvl="1"/>
            <a:r>
              <a:rPr lang="en-US" dirty="0"/>
              <a:t>Website: </a:t>
            </a:r>
            <a:r>
              <a:rPr lang="en-US" dirty="0">
                <a:hlinkClick r:id="rId3"/>
              </a:rPr>
              <a:t>http://www.virginia.edu/~nn5rh</a:t>
            </a:r>
            <a:endParaRPr lang="en-US" dirty="0"/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4"/>
              </a:rPr>
              <a:t>nabeeln@virginia.edu</a:t>
            </a:r>
            <a:endParaRPr lang="en-US" dirty="0"/>
          </a:p>
          <a:p>
            <a:pPr lvl="1"/>
            <a:r>
              <a:rPr lang="en-US" dirty="0"/>
              <a:t>LinkedIn: </a:t>
            </a:r>
            <a:r>
              <a:rPr lang="en-US" dirty="0">
                <a:hlinkClick r:id="rId5"/>
              </a:rPr>
              <a:t>https://www.linkedin.com/in/nabeel-nasir/</a:t>
            </a:r>
            <a:endParaRPr lang="en-US" dirty="0"/>
          </a:p>
          <a:p>
            <a:endParaRPr lang="en-US" dirty="0"/>
          </a:p>
          <a:p>
            <a:r>
              <a:rPr lang="en-US" dirty="0"/>
              <a:t>I am seeking summer internship opportunities!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BCC7-2EB5-2147-8837-EA4F7108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8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58623F9-E6EE-054F-B31F-8B420EB1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10" y="201352"/>
            <a:ext cx="1087157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Edge Computing to Handle Massive Influx of IoT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207F5-2149-3F4C-9867-ECD5CE51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7B20F5-435C-4742-A51B-B1140887A0E9}"/>
              </a:ext>
            </a:extLst>
          </p:cNvPr>
          <p:cNvGrpSpPr/>
          <p:nvPr/>
        </p:nvGrpSpPr>
        <p:grpSpPr>
          <a:xfrm>
            <a:off x="4339446" y="5068622"/>
            <a:ext cx="4995622" cy="1181867"/>
            <a:chOff x="2766786" y="5153479"/>
            <a:chExt cx="5475514" cy="129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9AE61D-CCA9-C84F-832B-2FC70C2DE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786" y="5229679"/>
              <a:ext cx="1270000" cy="1143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A648F6-432A-8A45-A773-B9BCD8DD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9700" y="5153479"/>
              <a:ext cx="4292600" cy="12954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0809F74-0403-6942-8E32-257EC42BC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146" y="2976386"/>
            <a:ext cx="1266190" cy="959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BD8610-4E4A-2942-84F2-49CC69406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459" y="1917679"/>
            <a:ext cx="1041565" cy="104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7DE45A-E597-8647-A59B-90DFCF43DC58}"/>
              </a:ext>
            </a:extLst>
          </p:cNvPr>
          <p:cNvSpPr txBox="1"/>
          <p:nvPr/>
        </p:nvSpPr>
        <p:spPr>
          <a:xfrm>
            <a:off x="3199262" y="5438031"/>
            <a:ext cx="114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0DF2E-42DB-5C42-A8A6-9F1D217457CF}"/>
              </a:ext>
            </a:extLst>
          </p:cNvPr>
          <p:cNvSpPr txBox="1"/>
          <p:nvPr/>
        </p:nvSpPr>
        <p:spPr>
          <a:xfrm>
            <a:off x="3192012" y="4295703"/>
            <a:ext cx="138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Gateways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BE75B-E01E-9945-8230-86EA03B9FD49}"/>
              </a:ext>
            </a:extLst>
          </p:cNvPr>
          <p:cNvSpPr txBox="1"/>
          <p:nvPr/>
        </p:nvSpPr>
        <p:spPr>
          <a:xfrm>
            <a:off x="3192012" y="3225479"/>
            <a:ext cx="166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Edge Server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7E3D3-223B-2647-820B-293492E82C4D}"/>
              </a:ext>
            </a:extLst>
          </p:cNvPr>
          <p:cNvSpPr txBox="1"/>
          <p:nvPr/>
        </p:nvSpPr>
        <p:spPr>
          <a:xfrm>
            <a:off x="3192012" y="2207628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Cloud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BC491F-8199-834F-9E5A-3E2CE0300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932" y="3889811"/>
            <a:ext cx="1366669" cy="11616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D717D4-A8AB-3847-80F9-13F1D6074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090" y="3889811"/>
            <a:ext cx="1366669" cy="116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>
            <a:extLst>
              <a:ext uri="{FF2B5EF4-FFF2-40B4-BE49-F238E27FC236}">
                <a16:creationId xmlns:a16="http://schemas.microsoft.com/office/drawing/2014/main" id="{29FFA1DF-35EE-7A4D-9EB0-282DB564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dirty="0"/>
              <a:t>Cloud and Edge Server Dependence an Obstacle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207F5-2149-3F4C-9867-ECD5CE51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0E2F4F-B15E-0647-A4E3-14E5A599F942}"/>
              </a:ext>
            </a:extLst>
          </p:cNvPr>
          <p:cNvSpPr txBox="1"/>
          <p:nvPr/>
        </p:nvSpPr>
        <p:spPr>
          <a:xfrm>
            <a:off x="7352302" y="1889969"/>
            <a:ext cx="5641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“Off-grid” usage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r>
              <a:rPr lang="en-US" sz="3000" dirty="0"/>
              <a:t>Cloud and bandwidth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r>
              <a:rPr lang="en-US" sz="3000" dirty="0"/>
              <a:t>Scalability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r>
              <a:rPr lang="en-US" sz="3000" dirty="0"/>
              <a:t>Access to a server</a:t>
            </a:r>
          </a:p>
          <a:p>
            <a:endParaRPr lang="en-US" sz="3000" dirty="0"/>
          </a:p>
          <a:p>
            <a:r>
              <a:rPr lang="en-US" sz="3000" dirty="0"/>
              <a:t>Limited Privacy Controls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614DF74-1E2A-CF47-A5AD-BFD1F09CFE13}"/>
              </a:ext>
            </a:extLst>
          </p:cNvPr>
          <p:cNvGrpSpPr/>
          <p:nvPr/>
        </p:nvGrpSpPr>
        <p:grpSpPr>
          <a:xfrm>
            <a:off x="3192012" y="1917679"/>
            <a:ext cx="6143056" cy="4332810"/>
            <a:chOff x="3192012" y="1917679"/>
            <a:chExt cx="6143056" cy="433281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6D3661D-AFEE-C245-A428-E0A4B77B4743}"/>
                </a:ext>
              </a:extLst>
            </p:cNvPr>
            <p:cNvGrpSpPr/>
            <p:nvPr/>
          </p:nvGrpSpPr>
          <p:grpSpPr>
            <a:xfrm>
              <a:off x="4339446" y="5068622"/>
              <a:ext cx="4995622" cy="1181867"/>
              <a:chOff x="2766786" y="5153479"/>
              <a:chExt cx="5475514" cy="1295400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F8F4F977-B82D-364E-9C41-08BF1BF7B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6786" y="5229679"/>
                <a:ext cx="1270000" cy="1143000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6893F27B-EFCB-A040-9AAE-0472B82E1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9700" y="5153479"/>
                <a:ext cx="4292600" cy="1295400"/>
              </a:xfrm>
              <a:prstGeom prst="rect">
                <a:avLst/>
              </a:prstGeom>
            </p:spPr>
          </p:pic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C77E92B-E5AA-C441-85BD-542D7943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8146" y="2976386"/>
              <a:ext cx="1266190" cy="959853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66729E7-C57A-794B-96C3-EB4E24218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0459" y="1917679"/>
              <a:ext cx="1041565" cy="1041565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E2CA09-FF30-1749-BD48-AB402C76B626}"/>
                </a:ext>
              </a:extLst>
            </p:cNvPr>
            <p:cNvSpPr txBox="1"/>
            <p:nvPr/>
          </p:nvSpPr>
          <p:spPr>
            <a:xfrm>
              <a:off x="3199262" y="5438031"/>
              <a:ext cx="1140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Devices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7D8A5D9-6CB3-3941-A7D8-3DE9DCB7B7C0}"/>
                </a:ext>
              </a:extLst>
            </p:cNvPr>
            <p:cNvSpPr txBox="1"/>
            <p:nvPr/>
          </p:nvSpPr>
          <p:spPr>
            <a:xfrm>
              <a:off x="3192012" y="4295703"/>
              <a:ext cx="1389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Gateways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436DD89-03E1-B843-8320-E7594B554F68}"/>
                </a:ext>
              </a:extLst>
            </p:cNvPr>
            <p:cNvSpPr txBox="1"/>
            <p:nvPr/>
          </p:nvSpPr>
          <p:spPr>
            <a:xfrm>
              <a:off x="3192012" y="3225479"/>
              <a:ext cx="1660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Edge Server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E87B1C9-5897-A346-9BEB-8D0BACD8EAAC}"/>
                </a:ext>
              </a:extLst>
            </p:cNvPr>
            <p:cNvSpPr txBox="1"/>
            <p:nvPr/>
          </p:nvSpPr>
          <p:spPr>
            <a:xfrm>
              <a:off x="3192012" y="2207628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Cloud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D242D55-2A85-D341-9A9D-D7F17289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9932" y="3889811"/>
              <a:ext cx="1366669" cy="1161669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3B72EC9-3D8D-FE42-A83C-BA974BF95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0090" y="3889811"/>
              <a:ext cx="1366669" cy="1161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896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2487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5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6196-B5CC-C64C-B113-0D77219C3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Leverage Gateways for Edge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207F5-2149-3F4C-9867-ECD5CE51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5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CAD739-6BBA-5241-9185-F324BCEE2F33}"/>
              </a:ext>
            </a:extLst>
          </p:cNvPr>
          <p:cNvSpPr txBox="1"/>
          <p:nvPr/>
        </p:nvSpPr>
        <p:spPr>
          <a:xfrm>
            <a:off x="6942843" y="2896652"/>
            <a:ext cx="50493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Gateways indispensable for 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r>
              <a:rPr lang="en-US" sz="3000" dirty="0"/>
              <a:t>Increasingly capable</a:t>
            </a:r>
          </a:p>
          <a:p>
            <a:endParaRPr lang="en-US" sz="3000" dirty="0"/>
          </a:p>
          <a:p>
            <a:r>
              <a:rPr lang="en-US" sz="3000" dirty="0"/>
              <a:t>Relatively Inexpensive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B4C52-50A3-6943-997D-A0B3F80F3EC6}"/>
              </a:ext>
            </a:extLst>
          </p:cNvPr>
          <p:cNvGrpSpPr/>
          <p:nvPr/>
        </p:nvGrpSpPr>
        <p:grpSpPr>
          <a:xfrm>
            <a:off x="1596233" y="5068622"/>
            <a:ext cx="4995622" cy="1181867"/>
            <a:chOff x="2766786" y="5153479"/>
            <a:chExt cx="5475514" cy="12954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BD2DEEB-766C-DC45-8C12-F84B0275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786" y="5229679"/>
              <a:ext cx="1270000" cy="1143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14D973A-52D9-3643-8DCE-874F0A75A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9700" y="5153479"/>
              <a:ext cx="4292600" cy="129540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0D9C9AD-2F6A-C74E-AF89-5819DB661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933" y="2976386"/>
            <a:ext cx="1266190" cy="9598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59C46A-2D2F-4542-AE54-A51731F0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246" y="1917679"/>
            <a:ext cx="1041565" cy="104156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FCD26D-4763-C547-8B7D-2E26C4260A8F}"/>
              </a:ext>
            </a:extLst>
          </p:cNvPr>
          <p:cNvSpPr txBox="1"/>
          <p:nvPr/>
        </p:nvSpPr>
        <p:spPr>
          <a:xfrm>
            <a:off x="456049" y="5438031"/>
            <a:ext cx="114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Devices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6DB8E8-87AB-924D-BF1A-024BAF6445E9}"/>
              </a:ext>
            </a:extLst>
          </p:cNvPr>
          <p:cNvSpPr txBox="1"/>
          <p:nvPr/>
        </p:nvSpPr>
        <p:spPr>
          <a:xfrm>
            <a:off x="448799" y="4295703"/>
            <a:ext cx="138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Gateways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688A0B-FFB1-A84F-9ABF-11CCD0379737}"/>
              </a:ext>
            </a:extLst>
          </p:cNvPr>
          <p:cNvSpPr txBox="1"/>
          <p:nvPr/>
        </p:nvSpPr>
        <p:spPr>
          <a:xfrm>
            <a:off x="448799" y="3225479"/>
            <a:ext cx="166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Edge Server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EE90458-5E78-9B4B-9D3A-95D513F29FA3}"/>
              </a:ext>
            </a:extLst>
          </p:cNvPr>
          <p:cNvSpPr txBox="1"/>
          <p:nvPr/>
        </p:nvSpPr>
        <p:spPr>
          <a:xfrm>
            <a:off x="448799" y="2207628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Cloud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EFE58FD-9871-DC4A-AE1B-58F0077FD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719" y="3889811"/>
            <a:ext cx="1366669" cy="116166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4E062EE-B4D8-E148-81C8-364F6623B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6877" y="3889811"/>
            <a:ext cx="1366669" cy="116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38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FBB1-5829-8A46-BB06-1BC2FFF9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79" y="201352"/>
            <a:ext cx="1061682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Key Ideas to Remedy Cloud &amp; Edge Server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F365C-CA8B-2149-9E77-3D03EA63B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91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Distributed Gateway Network instead of an Edge Server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D2D9D-A81D-F54B-8A84-E1D47D79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9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5D1B1-3E7E-3840-BA84-AA3D2D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04" y="201352"/>
            <a:ext cx="11103592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dirty="0"/>
              <a:t>Distributed Gateway Network Instead of Edge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862B-AE34-A54B-BF8C-50C122D4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7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721714-ED30-8C44-8BC9-10B290227B4D}"/>
              </a:ext>
            </a:extLst>
          </p:cNvPr>
          <p:cNvGrpSpPr/>
          <p:nvPr/>
        </p:nvGrpSpPr>
        <p:grpSpPr>
          <a:xfrm>
            <a:off x="4065354" y="5174483"/>
            <a:ext cx="4995622" cy="1181867"/>
            <a:chOff x="2766786" y="5153479"/>
            <a:chExt cx="5475514" cy="12954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04B3A86-6343-004F-B1A5-B110AAB98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786" y="5229679"/>
              <a:ext cx="1270000" cy="1143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ED01CF-DD56-7047-9A22-A3470FB46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9700" y="5153479"/>
              <a:ext cx="4292600" cy="129540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C9FF745-6BBF-BC40-86DA-D924983C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4054" y="3082247"/>
            <a:ext cx="1266190" cy="9598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118D24D-88B7-034C-BB21-F058429D58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367" y="2023540"/>
            <a:ext cx="1041565" cy="104156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409A090-8E15-024B-B2D7-EF64153EBAD6}"/>
              </a:ext>
            </a:extLst>
          </p:cNvPr>
          <p:cNvSpPr txBox="1"/>
          <p:nvPr/>
        </p:nvSpPr>
        <p:spPr>
          <a:xfrm>
            <a:off x="2925170" y="5543892"/>
            <a:ext cx="114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Devices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71BF93-CA22-7E4F-8DC7-6FF9B0439FF7}"/>
              </a:ext>
            </a:extLst>
          </p:cNvPr>
          <p:cNvSpPr txBox="1"/>
          <p:nvPr/>
        </p:nvSpPr>
        <p:spPr>
          <a:xfrm>
            <a:off x="2917920" y="4401564"/>
            <a:ext cx="138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Gateways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A3136D-AF49-EE46-AF4F-C82EC2385E2E}"/>
              </a:ext>
            </a:extLst>
          </p:cNvPr>
          <p:cNvSpPr txBox="1"/>
          <p:nvPr/>
        </p:nvSpPr>
        <p:spPr>
          <a:xfrm>
            <a:off x="2917920" y="3331340"/>
            <a:ext cx="166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Edge Server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26E306-9469-7840-A28A-147F2CB86E9A}"/>
              </a:ext>
            </a:extLst>
          </p:cNvPr>
          <p:cNvSpPr txBox="1"/>
          <p:nvPr/>
        </p:nvSpPr>
        <p:spPr>
          <a:xfrm>
            <a:off x="2917920" y="2313489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Cloud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7FE307B-C7B1-C743-99BF-292A4D0DC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840" y="3995672"/>
            <a:ext cx="1366669" cy="116166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B844E2D-C8B6-9D47-9AB6-E4F405BAE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998" y="3995672"/>
            <a:ext cx="1366669" cy="116166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22A27C1-E481-6E43-9AA0-C7A333BDFAF3}"/>
              </a:ext>
            </a:extLst>
          </p:cNvPr>
          <p:cNvCxnSpPr>
            <a:cxnSpLocks/>
          </p:cNvCxnSpPr>
          <p:nvPr/>
        </p:nvCxnSpPr>
        <p:spPr>
          <a:xfrm flipH="1">
            <a:off x="5914897" y="3636002"/>
            <a:ext cx="238166" cy="465821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2ABDA63-190A-0B4B-B3CA-440FA744131E}"/>
              </a:ext>
            </a:extLst>
          </p:cNvPr>
          <p:cNvCxnSpPr>
            <a:cxnSpLocks/>
          </p:cNvCxnSpPr>
          <p:nvPr/>
        </p:nvCxnSpPr>
        <p:spPr>
          <a:xfrm>
            <a:off x="7177347" y="3636002"/>
            <a:ext cx="265190" cy="465821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3670344-E6DE-FD42-8D3F-7CC8BDC55719}"/>
              </a:ext>
            </a:extLst>
          </p:cNvPr>
          <p:cNvCxnSpPr>
            <a:cxnSpLocks/>
          </p:cNvCxnSpPr>
          <p:nvPr/>
        </p:nvCxnSpPr>
        <p:spPr>
          <a:xfrm>
            <a:off x="6363001" y="4738534"/>
            <a:ext cx="608773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55A033B6-52D3-B442-A9AD-D2371B356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054" y="2690102"/>
            <a:ext cx="1366669" cy="116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3.95833E-6 -0.1136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1"/>
      <p:bldP spid="5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57402-E6CE-2647-A069-021BF239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Shifting From an Edge Server Poses Some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85B34-CC3E-4F4A-9B11-66BD63D93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Overheads with Decentralization</a:t>
            </a:r>
          </a:p>
          <a:p>
            <a:pPr lvl="1"/>
            <a:r>
              <a:rPr lang="en-US" dirty="0"/>
              <a:t>Easier application code with simple centralized model</a:t>
            </a:r>
          </a:p>
          <a:p>
            <a:pPr lvl="1"/>
            <a:r>
              <a:rPr lang="en-US" dirty="0"/>
              <a:t>No central point to manage platform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Scalability</a:t>
            </a:r>
          </a:p>
          <a:p>
            <a:pPr lvl="1"/>
            <a:r>
              <a:rPr lang="en-US" dirty="0"/>
              <a:t>Gateway configuration could pose overhead in scaling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Resource Constraints</a:t>
            </a:r>
          </a:p>
          <a:p>
            <a:pPr lvl="1"/>
            <a:r>
              <a:rPr lang="en-US" dirty="0"/>
              <a:t>Limited resources like storage, GPUs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Resilience</a:t>
            </a:r>
          </a:p>
          <a:p>
            <a:pPr lvl="1"/>
            <a:r>
              <a:rPr lang="en-US" dirty="0"/>
              <a:t>Gateways not as sturdy as a server machine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7209F-4764-5145-9A53-0BD3B091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0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A68F6-D104-EE4F-A0D9-68A77F50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91" y="135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Middleware on Gateways to Facilitate this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ED9B8-A174-C946-B75A-4F86B411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D99A-AC25-4B49-B5A6-30FE598921D1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37905C-31FE-5A4E-89A9-3F25019261DC}"/>
              </a:ext>
            </a:extLst>
          </p:cNvPr>
          <p:cNvGrpSpPr/>
          <p:nvPr/>
        </p:nvGrpSpPr>
        <p:grpSpPr>
          <a:xfrm>
            <a:off x="1631321" y="6297556"/>
            <a:ext cx="2254695" cy="550159"/>
            <a:chOff x="2766786" y="5153479"/>
            <a:chExt cx="5475514" cy="129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FCFAC9-B63A-8E42-B20E-E3023BF3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786" y="5229679"/>
              <a:ext cx="1270000" cy="1143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C789C0-B75B-0444-AC26-29D8E7BE1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9700" y="5153479"/>
              <a:ext cx="4292600" cy="12954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7A64B1-3816-7249-B60F-651F44608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109" y="1829507"/>
            <a:ext cx="4843891" cy="4320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B16886-9BA8-D04F-A77D-B264C1D67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542" y="3030384"/>
            <a:ext cx="4846749" cy="240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9C248-E774-D040-81DD-6F9708DB6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542" y="4472563"/>
            <a:ext cx="4846749" cy="2403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F7BC17-8372-F04E-B1F2-BE5EE9FC2F55}"/>
              </a:ext>
            </a:extLst>
          </p:cNvPr>
          <p:cNvSpPr txBox="1"/>
          <p:nvPr/>
        </p:nvSpPr>
        <p:spPr>
          <a:xfrm>
            <a:off x="71942" y="2025445"/>
            <a:ext cx="1299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81ABEC"/>
                </a:solidFill>
              </a:rPr>
              <a:t>Application</a:t>
            </a:r>
          </a:p>
          <a:p>
            <a:pPr algn="ctr"/>
            <a:r>
              <a:rPr lang="en-US" sz="1600" dirty="0">
                <a:solidFill>
                  <a:srgbClr val="81ABEC"/>
                </a:solidFill>
              </a:rPr>
              <a:t>&amp;</a:t>
            </a:r>
          </a:p>
          <a:p>
            <a:pPr algn="ctr"/>
            <a:r>
              <a:rPr lang="en-US" sz="1600" dirty="0">
                <a:solidFill>
                  <a:srgbClr val="81ABEC"/>
                </a:solidFill>
              </a:rPr>
              <a:t>Management</a:t>
            </a:r>
          </a:p>
          <a:p>
            <a:pPr algn="ctr"/>
            <a:r>
              <a:rPr lang="en-US" sz="1600" dirty="0">
                <a:solidFill>
                  <a:srgbClr val="81ABEC"/>
                </a:solidFill>
              </a:rPr>
              <a:t>Layer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D51ECC-849B-874E-9008-1DD1F51C1262}"/>
              </a:ext>
            </a:extLst>
          </p:cNvPr>
          <p:cNvSpPr txBox="1"/>
          <p:nvPr/>
        </p:nvSpPr>
        <p:spPr>
          <a:xfrm>
            <a:off x="263878" y="3626269"/>
            <a:ext cx="90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81ABEC"/>
                </a:solidFill>
              </a:rPr>
              <a:t>Platform</a:t>
            </a:r>
          </a:p>
          <a:p>
            <a:pPr algn="ctr"/>
            <a:r>
              <a:rPr lang="en-US" sz="1600" dirty="0">
                <a:solidFill>
                  <a:srgbClr val="81ABEC"/>
                </a:solidFill>
              </a:rPr>
              <a:t>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87F00-CD6F-544B-8019-829823655A23}"/>
              </a:ext>
            </a:extLst>
          </p:cNvPr>
          <p:cNvSpPr txBox="1"/>
          <p:nvPr/>
        </p:nvSpPr>
        <p:spPr>
          <a:xfrm>
            <a:off x="214986" y="5034450"/>
            <a:ext cx="10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81ABEC"/>
                </a:solidFill>
              </a:rPr>
              <a:t>Hardware</a:t>
            </a:r>
          </a:p>
          <a:p>
            <a:pPr algn="ctr"/>
            <a:r>
              <a:rPr lang="en-US" sz="1600" dirty="0">
                <a:solidFill>
                  <a:srgbClr val="81ABEC"/>
                </a:solidFill>
              </a:rPr>
              <a:t>Layer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9E2D7A-0975-CF44-A6EF-D17A65ABD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807" y="5034450"/>
            <a:ext cx="2508774" cy="1005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CE6F8E-B422-2646-A166-B25B4D07BB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6525" y="5211875"/>
            <a:ext cx="1489583" cy="855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8B468C-4AC4-B942-8EE5-98207D7398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450" y="6309907"/>
            <a:ext cx="563001" cy="4785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DA5735-A429-0D42-A981-CBD679F94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470" y="5915427"/>
            <a:ext cx="311718" cy="5578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3AEEE6-D800-7C45-8047-C5367D4C44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4913" y="5905599"/>
            <a:ext cx="311718" cy="5578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D34FAA-CD72-4545-95B3-7F6C3D71A0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053" y="6324974"/>
            <a:ext cx="1062111" cy="5376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DB67A4-E26D-8548-97CB-B0E6BBEC2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185" y="6309907"/>
            <a:ext cx="563001" cy="4785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FD80BC-913E-9344-8AE4-2D98B8979F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6737" y="1061711"/>
            <a:ext cx="601713" cy="10424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D07767-CEB0-A545-A912-CBEFCDE72D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7753" y="6169020"/>
            <a:ext cx="1083867" cy="7265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5C2F41A-716F-3341-B88A-61AC1842BC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6015" y="1061711"/>
            <a:ext cx="1147521" cy="10424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86F2178-AC64-EA40-BE80-77E705F562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7205" y="1964967"/>
            <a:ext cx="1903088" cy="10793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8D8A341-944F-BF4B-A391-3EF9777B81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7982" y="1959660"/>
            <a:ext cx="2470194" cy="10760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B73E8B-FF76-FC44-AD78-81A70B5877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4526" y="4624136"/>
            <a:ext cx="2143842" cy="4673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DEEF48-AC63-664B-9C3E-9BFC7CFCC4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8138" y="3270523"/>
            <a:ext cx="4672640" cy="11250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76F554C-A6CB-F34A-A56D-A576FAD3FF2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7588" y="3529857"/>
            <a:ext cx="1514278" cy="777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3EA09F2-A185-3146-ADE4-5994693A23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16122" y="3529857"/>
            <a:ext cx="1555200" cy="7776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3D81B4-EFD7-A245-A9DB-B3AC7F5C2B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29917" y="3529858"/>
            <a:ext cx="1524505" cy="7776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7A0C5F2-0795-9C45-B4EA-5E3E94CD0E81}"/>
              </a:ext>
            </a:extLst>
          </p:cNvPr>
          <p:cNvSpPr txBox="1"/>
          <p:nvPr/>
        </p:nvSpPr>
        <p:spPr>
          <a:xfrm>
            <a:off x="6937845" y="1471832"/>
            <a:ext cx="50493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Gateway discovery for scalability</a:t>
            </a:r>
          </a:p>
          <a:p>
            <a:endParaRPr lang="en-US" sz="2400" dirty="0"/>
          </a:p>
          <a:p>
            <a:r>
              <a:rPr lang="en-US" sz="2400" dirty="0"/>
              <a:t>Supports IoT device handling</a:t>
            </a:r>
          </a:p>
          <a:p>
            <a:endParaRPr lang="en-US" sz="2400" dirty="0"/>
          </a:p>
          <a:p>
            <a:r>
              <a:rPr lang="en-US" sz="2400" dirty="0"/>
              <a:t>Encapsulates network topology</a:t>
            </a:r>
          </a:p>
          <a:p>
            <a:endParaRPr lang="en-US" sz="2400" dirty="0"/>
          </a:p>
          <a:p>
            <a:r>
              <a:rPr lang="en-US" sz="2400" dirty="0"/>
              <a:t>Distributed services to handle devices, applications, and data streams</a:t>
            </a:r>
          </a:p>
          <a:p>
            <a:endParaRPr lang="en-US" sz="2400" dirty="0"/>
          </a:p>
          <a:p>
            <a:r>
              <a:rPr lang="en-US" sz="2400" dirty="0"/>
              <a:t>Device interaction API hides underlying network complexity from apps</a:t>
            </a:r>
          </a:p>
          <a:p>
            <a:endParaRPr lang="en-US" sz="2400" dirty="0"/>
          </a:p>
          <a:p>
            <a:r>
              <a:rPr lang="en-US" sz="2400" dirty="0"/>
              <a:t>Provides remote management</a:t>
            </a:r>
          </a:p>
        </p:txBody>
      </p:sp>
    </p:spTree>
    <p:extLst>
      <p:ext uri="{BB962C8B-B14F-4D97-AF65-F5344CB8AC3E}">
        <p14:creationId xmlns:p14="http://schemas.microsoft.com/office/powerpoint/2010/main" val="283503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5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25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50"/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250"/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15789</TotalTime>
  <Words>1003</Words>
  <Application>Microsoft Macintosh PowerPoint</Application>
  <PresentationFormat>Widescreen</PresentationFormat>
  <Paragraphs>229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Lato</vt:lpstr>
      <vt:lpstr>Wingdings</vt:lpstr>
      <vt:lpstr>Office Theme</vt:lpstr>
      <vt:lpstr>Untangling the Cloud from Edge Computing for IoT </vt:lpstr>
      <vt:lpstr>PowerPoint Presentation</vt:lpstr>
      <vt:lpstr>Edge Computing to Handle Massive Influx of IoT Data</vt:lpstr>
      <vt:lpstr>Cloud and Edge Server Dependence an Obstacle</vt:lpstr>
      <vt:lpstr>Leverage Gateways for Edge Computing</vt:lpstr>
      <vt:lpstr>Key Ideas to Remedy Cloud &amp; Edge Server Issues</vt:lpstr>
      <vt:lpstr>Distributed Gateway Network Instead of Edge Server</vt:lpstr>
      <vt:lpstr>Shifting From an Edge Server Poses Some Challenges</vt:lpstr>
      <vt:lpstr>Middleware on Gateways to Facilitate this Shift</vt:lpstr>
      <vt:lpstr>Key Ideas to Remedy Cloud &amp; Edge Server Issues</vt:lpstr>
      <vt:lpstr>Edge Gateways Becoming Increasingly Capable and Specialized</vt:lpstr>
      <vt:lpstr>Utilize Specialized Edge Hardware for Elasticity</vt:lpstr>
      <vt:lpstr>Scheduler uses Requirements, Capabilities and Resource Usages</vt:lpstr>
      <vt:lpstr>Scheduling the Key Challenge, and Different from Other Domains</vt:lpstr>
      <vt:lpstr>Key Ideas to Remedy Cloud &amp; Edge Server Issues</vt:lpstr>
      <vt:lpstr>People in Shared Spaces have No Idea About Their Sensed Data</vt:lpstr>
      <vt:lpstr>Utilize Existing Sensor Stream Service to Enforce Policies</vt:lpstr>
      <vt:lpstr>PowerPoint Presentation</vt:lpstr>
      <vt:lpstr>User-driven Privacy Policies to Empower People</vt:lpstr>
      <vt:lpstr>Conclusion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Nabeel Nasir</dc:creator>
  <cp:lastModifiedBy>Nabeel Nasir</cp:lastModifiedBy>
  <cp:revision>212</cp:revision>
  <cp:lastPrinted>2022-02-24T16:40:37Z</cp:lastPrinted>
  <dcterms:created xsi:type="dcterms:W3CDTF">2021-11-09T19:14:34Z</dcterms:created>
  <dcterms:modified xsi:type="dcterms:W3CDTF">2022-02-25T20:12:34Z</dcterms:modified>
</cp:coreProperties>
</file>