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32.xml" ContentType="application/vnd.openxmlformats-officedocument.presentationml.notesSlide+xml"/>
  <Override PartName="/ppt/tags/tag20.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5"/>
  </p:notesMasterIdLst>
  <p:sldIdLst>
    <p:sldId id="289" r:id="rId2"/>
    <p:sldId id="434" r:id="rId3"/>
    <p:sldId id="427" r:id="rId4"/>
    <p:sldId id="262" r:id="rId5"/>
    <p:sldId id="400" r:id="rId6"/>
    <p:sldId id="260" r:id="rId7"/>
    <p:sldId id="448" r:id="rId8"/>
    <p:sldId id="441" r:id="rId9"/>
    <p:sldId id="442" r:id="rId10"/>
    <p:sldId id="444" r:id="rId11"/>
    <p:sldId id="298" r:id="rId12"/>
    <p:sldId id="436" r:id="rId13"/>
    <p:sldId id="311" r:id="rId14"/>
    <p:sldId id="428" r:id="rId15"/>
    <p:sldId id="401" r:id="rId16"/>
    <p:sldId id="383" r:id="rId17"/>
    <p:sldId id="385" r:id="rId18"/>
    <p:sldId id="432" r:id="rId19"/>
    <p:sldId id="445" r:id="rId20"/>
    <p:sldId id="446" r:id="rId21"/>
    <p:sldId id="447" r:id="rId22"/>
    <p:sldId id="431" r:id="rId23"/>
    <p:sldId id="423" r:id="rId24"/>
    <p:sldId id="405" r:id="rId25"/>
    <p:sldId id="359" r:id="rId26"/>
    <p:sldId id="415" r:id="rId27"/>
    <p:sldId id="425" r:id="rId28"/>
    <p:sldId id="426" r:id="rId29"/>
    <p:sldId id="424" r:id="rId30"/>
    <p:sldId id="414" r:id="rId31"/>
    <p:sldId id="365" r:id="rId32"/>
    <p:sldId id="413" r:id="rId33"/>
    <p:sldId id="407" r:id="rId34"/>
    <p:sldId id="416" r:id="rId35"/>
    <p:sldId id="417" r:id="rId36"/>
    <p:sldId id="418" r:id="rId37"/>
    <p:sldId id="408" r:id="rId38"/>
    <p:sldId id="420" r:id="rId39"/>
    <p:sldId id="421" r:id="rId40"/>
    <p:sldId id="409" r:id="rId41"/>
    <p:sldId id="410" r:id="rId42"/>
    <p:sldId id="411" r:id="rId43"/>
    <p:sldId id="43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0E49672-D603-694E-B91C-8054CD39AC2F}">
          <p14:sldIdLst>
            <p14:sldId id="289"/>
          </p14:sldIdLst>
        </p14:section>
        <p14:section name="motivation" id="{D97AAAF1-1715-0546-8833-192F439ECE37}">
          <p14:sldIdLst>
            <p14:sldId id="434"/>
            <p14:sldId id="427"/>
            <p14:sldId id="262"/>
            <p14:sldId id="400"/>
            <p14:sldId id="260"/>
            <p14:sldId id="448"/>
            <p14:sldId id="441"/>
            <p14:sldId id="442"/>
            <p14:sldId id="444"/>
          </p14:sldIdLst>
        </p14:section>
        <p14:section name="design" id="{3BFAE19B-EF94-6E42-B05E-DF05F2026144}">
          <p14:sldIdLst>
            <p14:sldId id="298"/>
            <p14:sldId id="436"/>
            <p14:sldId id="311"/>
            <p14:sldId id="428"/>
            <p14:sldId id="401"/>
            <p14:sldId id="383"/>
            <p14:sldId id="385"/>
            <p14:sldId id="432"/>
            <p14:sldId id="445"/>
            <p14:sldId id="446"/>
            <p14:sldId id="447"/>
            <p14:sldId id="431"/>
          </p14:sldIdLst>
        </p14:section>
        <p14:section name="evaluation" id="{CC7570FD-4FC3-FC4F-961C-ECDC93C274F7}">
          <p14:sldIdLst>
            <p14:sldId id="423"/>
            <p14:sldId id="405"/>
            <p14:sldId id="359"/>
            <p14:sldId id="415"/>
            <p14:sldId id="425"/>
            <p14:sldId id="426"/>
            <p14:sldId id="424"/>
            <p14:sldId id="414"/>
            <p14:sldId id="365"/>
            <p14:sldId id="413"/>
            <p14:sldId id="407"/>
            <p14:sldId id="416"/>
            <p14:sldId id="417"/>
            <p14:sldId id="418"/>
            <p14:sldId id="408"/>
            <p14:sldId id="420"/>
            <p14:sldId id="421"/>
            <p14:sldId id="409"/>
          </p14:sldIdLst>
        </p14:section>
        <p14:section name="discussion" id="{1B20003E-108D-DF43-9789-FCE5201CC7FC}">
          <p14:sldIdLst>
            <p14:sldId id="410"/>
          </p14:sldIdLst>
        </p14:section>
        <p14:section name="conclusion" id="{2E552FFE-79F5-4647-9BE1-F39FDB284523}">
          <p14:sldIdLst>
            <p14:sldId id="411"/>
            <p14:sldId id="437"/>
          </p14:sldIdLst>
        </p14:section>
        <p14:section name="appendix" id="{5EAF6747-BA5E-BD45-B67D-4CCF05C3DCF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B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69"/>
    <p:restoredTop sz="84066"/>
  </p:normalViewPr>
  <p:slideViewPr>
    <p:cSldViewPr snapToGrid="0" snapToObjects="1" showGuides="1">
      <p:cViewPr varScale="1">
        <p:scale>
          <a:sx n="101" d="100"/>
          <a:sy n="101" d="100"/>
        </p:scale>
        <p:origin x="960" y="19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EE103-3BF9-E94B-BE2A-84A95BCAC2F1}" type="datetimeFigureOut">
              <a:rPr lang="en-US" smtClean="0"/>
              <a:t>9/10/24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A2CA79-FF14-294C-B004-026A36246444}" type="slidenum">
              <a:rPr lang="en-US" smtClean="0"/>
              <a:t>‹#›</a:t>
            </a:fld>
            <a:endParaRPr lang="en-US"/>
          </a:p>
        </p:txBody>
      </p:sp>
    </p:spTree>
    <p:extLst>
      <p:ext uri="{BB962C8B-B14F-4D97-AF65-F5344CB8AC3E}">
        <p14:creationId xmlns:p14="http://schemas.microsoft.com/office/powerpoint/2010/main" val="1108618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effectLst/>
            </a:endParaRPr>
          </a:p>
        </p:txBody>
      </p:sp>
      <p:sp>
        <p:nvSpPr>
          <p:cNvPr id="4" name="Slide Number Placeholder 3"/>
          <p:cNvSpPr>
            <a:spLocks noGrp="1"/>
          </p:cNvSpPr>
          <p:nvPr>
            <p:ph type="sldNum" sz="quarter" idx="5"/>
          </p:nvPr>
        </p:nvSpPr>
        <p:spPr/>
        <p:txBody>
          <a:bodyPr/>
          <a:lstStyle/>
          <a:p>
            <a:fld id="{9AA2CA79-FF14-294C-B004-026A36246444}" type="slidenum">
              <a:rPr lang="en-US" smtClean="0"/>
              <a:t>2</a:t>
            </a:fld>
            <a:endParaRPr lang="en-US"/>
          </a:p>
        </p:txBody>
      </p:sp>
    </p:spTree>
    <p:extLst>
      <p:ext uri="{BB962C8B-B14F-4D97-AF65-F5344CB8AC3E}">
        <p14:creationId xmlns:p14="http://schemas.microsoft.com/office/powerpoint/2010/main" val="3746449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A2CA79-FF14-294C-B004-026A36246444}" type="slidenum">
              <a:rPr lang="en-US" smtClean="0"/>
              <a:t>11</a:t>
            </a:fld>
            <a:endParaRPr lang="en-US"/>
          </a:p>
        </p:txBody>
      </p:sp>
    </p:spTree>
    <p:extLst>
      <p:ext uri="{BB962C8B-B14F-4D97-AF65-F5344CB8AC3E}">
        <p14:creationId xmlns:p14="http://schemas.microsoft.com/office/powerpoint/2010/main" val="3291947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gateways we’ve deployed in the link lab</a:t>
            </a:r>
          </a:p>
        </p:txBody>
      </p:sp>
      <p:sp>
        <p:nvSpPr>
          <p:cNvPr id="4" name="Slide Number Placeholder 3"/>
          <p:cNvSpPr>
            <a:spLocks noGrp="1"/>
          </p:cNvSpPr>
          <p:nvPr>
            <p:ph type="sldNum" sz="quarter" idx="5"/>
          </p:nvPr>
        </p:nvSpPr>
        <p:spPr/>
        <p:txBody>
          <a:bodyPr/>
          <a:lstStyle/>
          <a:p>
            <a:fld id="{F3DB0864-FF5B-224D-A7A6-8E6140BDCA93}" type="slidenum">
              <a:rPr lang="en-US" smtClean="0"/>
              <a:t>13</a:t>
            </a:fld>
            <a:endParaRPr lang="en-US"/>
          </a:p>
        </p:txBody>
      </p:sp>
    </p:spTree>
    <p:extLst>
      <p:ext uri="{BB962C8B-B14F-4D97-AF65-F5344CB8AC3E}">
        <p14:creationId xmlns:p14="http://schemas.microsoft.com/office/powerpoint/2010/main" val="658212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discovery - why BLE, why not some other? </a:t>
            </a:r>
          </a:p>
        </p:txBody>
      </p:sp>
      <p:sp>
        <p:nvSpPr>
          <p:cNvPr id="4" name="Slide Number Placeholder 3"/>
          <p:cNvSpPr>
            <a:spLocks noGrp="1"/>
          </p:cNvSpPr>
          <p:nvPr>
            <p:ph type="sldNum" sz="quarter" idx="5"/>
          </p:nvPr>
        </p:nvSpPr>
        <p:spPr/>
        <p:txBody>
          <a:bodyPr/>
          <a:lstStyle/>
          <a:p>
            <a:fld id="{F3DB0864-FF5B-224D-A7A6-8E6140BDCA93}" type="slidenum">
              <a:rPr lang="en-US" smtClean="0"/>
              <a:t>14</a:t>
            </a:fld>
            <a:endParaRPr lang="en-US"/>
          </a:p>
        </p:txBody>
      </p:sp>
    </p:spTree>
    <p:extLst>
      <p:ext uri="{BB962C8B-B14F-4D97-AF65-F5344CB8AC3E}">
        <p14:creationId xmlns:p14="http://schemas.microsoft.com/office/powerpoint/2010/main" val="268991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B0864-FF5B-224D-A7A6-8E6140BDCA93}" type="slidenum">
              <a:rPr lang="en-US" smtClean="0"/>
              <a:t>16</a:t>
            </a:fld>
            <a:endParaRPr lang="en-US"/>
          </a:p>
        </p:txBody>
      </p:sp>
    </p:spTree>
    <p:extLst>
      <p:ext uri="{BB962C8B-B14F-4D97-AF65-F5344CB8AC3E}">
        <p14:creationId xmlns:p14="http://schemas.microsoft.com/office/powerpoint/2010/main" val="3046620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B0864-FF5B-224D-A7A6-8E6140BDCA93}" type="slidenum">
              <a:rPr lang="en-US" smtClean="0"/>
              <a:t>17</a:t>
            </a:fld>
            <a:endParaRPr lang="en-US"/>
          </a:p>
        </p:txBody>
      </p:sp>
    </p:spTree>
    <p:extLst>
      <p:ext uri="{BB962C8B-B14F-4D97-AF65-F5344CB8AC3E}">
        <p14:creationId xmlns:p14="http://schemas.microsoft.com/office/powerpoint/2010/main" val="1360930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B0864-FF5B-224D-A7A6-8E6140BDCA93}" type="slidenum">
              <a:rPr lang="en-US" smtClean="0"/>
              <a:t>18</a:t>
            </a:fld>
            <a:endParaRPr lang="en-US"/>
          </a:p>
        </p:txBody>
      </p:sp>
    </p:spTree>
    <p:extLst>
      <p:ext uri="{BB962C8B-B14F-4D97-AF65-F5344CB8AC3E}">
        <p14:creationId xmlns:p14="http://schemas.microsoft.com/office/powerpoint/2010/main" val="1609134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does load balancing</a:t>
            </a:r>
          </a:p>
        </p:txBody>
      </p:sp>
      <p:sp>
        <p:nvSpPr>
          <p:cNvPr id="4" name="Slide Number Placeholder 3"/>
          <p:cNvSpPr>
            <a:spLocks noGrp="1"/>
          </p:cNvSpPr>
          <p:nvPr>
            <p:ph type="sldNum" sz="quarter" idx="5"/>
          </p:nvPr>
        </p:nvSpPr>
        <p:spPr/>
        <p:txBody>
          <a:bodyPr/>
          <a:lstStyle/>
          <a:p>
            <a:fld id="{9AA2CA79-FF14-294C-B004-026A36246444}" type="slidenum">
              <a:rPr lang="en-US" smtClean="0"/>
              <a:t>19</a:t>
            </a:fld>
            <a:endParaRPr lang="en-US"/>
          </a:p>
        </p:txBody>
      </p:sp>
    </p:spTree>
    <p:extLst>
      <p:ext uri="{BB962C8B-B14F-4D97-AF65-F5344CB8AC3E}">
        <p14:creationId xmlns:p14="http://schemas.microsoft.com/office/powerpoint/2010/main" val="3264410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Gateway devices are heterogeneous and have different hard- ware or runtime environments with various subtle differences. To handle this heterogeneity, we containerize our middleware using Docker [63] to provide operating system-level virtualization. This vastly improves the ease of deployment, and abstracts out the hardware, OS, and runtime environment. The NexusEdge Docker container is public on Docker Hub [64]. </a:t>
            </a:r>
            <a:endParaRPr lang="en-US" dirty="0"/>
          </a:p>
          <a:p>
            <a:r>
              <a:rPr lang="en-US" sz="1200" kern="1200" dirty="0">
                <a:solidFill>
                  <a:schemeClr val="tx1"/>
                </a:solidFill>
                <a:effectLst/>
                <a:latin typeface="+mn-lt"/>
                <a:ea typeface="+mn-ea"/>
                <a:cs typeface="+mn-cs"/>
              </a:rPr>
              <a:t>Additionally, to reduce the tedious burden of deployment on many gateways, we utilize K3S [65], a lightweight version of Kubernetes [66] container orchestrator built for IoT and Edge Computing. Gateways join a cluster, and the cluster executes a </a:t>
            </a:r>
            <a:r>
              <a:rPr lang="en-US" sz="1200" kern="1200" dirty="0" err="1">
                <a:solidFill>
                  <a:schemeClr val="tx1"/>
                </a:solidFill>
                <a:effectLst/>
                <a:latin typeface="+mn-lt"/>
                <a:ea typeface="+mn-ea"/>
                <a:cs typeface="+mn-cs"/>
              </a:rPr>
              <a:t>DaemonSet</a:t>
            </a:r>
            <a:r>
              <a:rPr lang="en-US" sz="1200" kern="1200" dirty="0">
                <a:solidFill>
                  <a:schemeClr val="tx1"/>
                </a:solidFill>
                <a:effectLst/>
                <a:latin typeface="+mn-lt"/>
                <a:ea typeface="+mn-ea"/>
                <a:cs typeface="+mn-cs"/>
              </a:rPr>
              <a:t> [67] to start the NexusEdge container on all cluster nodes. </a:t>
            </a:r>
            <a:r>
              <a:rPr lang="en-US" sz="1200" kern="1200" dirty="0" err="1">
                <a:solidFill>
                  <a:schemeClr val="tx1"/>
                </a:solidFill>
                <a:effectLst/>
                <a:latin typeface="+mn-lt"/>
                <a:ea typeface="+mn-ea"/>
                <a:cs typeface="+mn-cs"/>
              </a:rPr>
              <a:t>DaemonSet</a:t>
            </a:r>
            <a:r>
              <a:rPr lang="en-US" sz="1200" kern="1200" dirty="0">
                <a:solidFill>
                  <a:schemeClr val="tx1"/>
                </a:solidFill>
                <a:effectLst/>
                <a:latin typeface="+mn-lt"/>
                <a:ea typeface="+mn-ea"/>
                <a:cs typeface="+mn-cs"/>
              </a:rPr>
              <a:t> ensures that NexusEdge starts automatically on all new gateways </a:t>
            </a:r>
            <a:endParaRPr lang="en-US" dirty="0"/>
          </a:p>
          <a:p>
            <a:endParaRPr lang="en-US" dirty="0"/>
          </a:p>
        </p:txBody>
      </p:sp>
      <p:sp>
        <p:nvSpPr>
          <p:cNvPr id="4" name="Slide Number Placeholder 3"/>
          <p:cNvSpPr>
            <a:spLocks noGrp="1"/>
          </p:cNvSpPr>
          <p:nvPr>
            <p:ph type="sldNum" sz="quarter" idx="5"/>
          </p:nvPr>
        </p:nvSpPr>
        <p:spPr/>
        <p:txBody>
          <a:bodyPr/>
          <a:lstStyle/>
          <a:p>
            <a:fld id="{9AA2CA79-FF14-294C-B004-026A36246444}" type="slidenum">
              <a:rPr lang="en-US" smtClean="0"/>
              <a:t>22</a:t>
            </a:fld>
            <a:endParaRPr lang="en-US"/>
          </a:p>
        </p:txBody>
      </p:sp>
    </p:spTree>
    <p:extLst>
      <p:ext uri="{BB962C8B-B14F-4D97-AF65-F5344CB8AC3E}">
        <p14:creationId xmlns:p14="http://schemas.microsoft.com/office/powerpoint/2010/main" val="3300655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A2CA79-FF14-294C-B004-026A36246444}" type="slidenum">
              <a:rPr lang="en-US" smtClean="0"/>
              <a:t>23</a:t>
            </a:fld>
            <a:endParaRPr lang="en-US"/>
          </a:p>
        </p:txBody>
      </p:sp>
    </p:spTree>
    <p:extLst>
      <p:ext uri="{BB962C8B-B14F-4D97-AF65-F5344CB8AC3E}">
        <p14:creationId xmlns:p14="http://schemas.microsoft.com/office/powerpoint/2010/main" val="3087986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A2CA79-FF14-294C-B004-026A36246444}" type="slidenum">
              <a:rPr lang="en-US" smtClean="0"/>
              <a:t>24</a:t>
            </a:fld>
            <a:endParaRPr lang="en-US"/>
          </a:p>
        </p:txBody>
      </p:sp>
    </p:spTree>
    <p:extLst>
      <p:ext uri="{BB962C8B-B14F-4D97-AF65-F5344CB8AC3E}">
        <p14:creationId xmlns:p14="http://schemas.microsoft.com/office/powerpoint/2010/main" val="427424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Decided to deploy multiple sensors</a:t>
            </a:r>
          </a:p>
          <a:p>
            <a:r>
              <a:rPr lang="en-US" dirty="0"/>
              <a:t>Deployed around 200 sensors</a:t>
            </a:r>
          </a:p>
          <a:p>
            <a:r>
              <a:rPr lang="en-US" dirty="0"/>
              <a:t>We used some raspberry pi 4s to collect data from these sensors</a:t>
            </a:r>
          </a:p>
          <a:p>
            <a:r>
              <a:rPr lang="en-US" dirty="0"/>
              <a:t>We did some measurements of the gateways</a:t>
            </a:r>
          </a:p>
        </p:txBody>
      </p:sp>
      <p:sp>
        <p:nvSpPr>
          <p:cNvPr id="4" name="Slide Number Placeholder 3"/>
          <p:cNvSpPr>
            <a:spLocks noGrp="1"/>
          </p:cNvSpPr>
          <p:nvPr>
            <p:ph type="sldNum" sz="quarter" idx="5"/>
          </p:nvPr>
        </p:nvSpPr>
        <p:spPr/>
        <p:txBody>
          <a:bodyPr/>
          <a:lstStyle/>
          <a:p>
            <a:fld id="{F3DB0864-FF5B-224D-A7A6-8E6140BDCA93}" type="slidenum">
              <a:rPr lang="en-US" smtClean="0"/>
              <a:t>3</a:t>
            </a:fld>
            <a:endParaRPr lang="en-US"/>
          </a:p>
        </p:txBody>
      </p:sp>
    </p:spTree>
    <p:extLst>
      <p:ext uri="{BB962C8B-B14F-4D97-AF65-F5344CB8AC3E}">
        <p14:creationId xmlns:p14="http://schemas.microsoft.com/office/powerpoint/2010/main" val="3540434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B0864-FF5B-224D-A7A6-8E6140BDCA93}" type="slidenum">
              <a:rPr lang="en-US" smtClean="0"/>
              <a:t>25</a:t>
            </a:fld>
            <a:endParaRPr lang="en-US"/>
          </a:p>
        </p:txBody>
      </p:sp>
    </p:spTree>
    <p:extLst>
      <p:ext uri="{BB962C8B-B14F-4D97-AF65-F5344CB8AC3E}">
        <p14:creationId xmlns:p14="http://schemas.microsoft.com/office/powerpoint/2010/main" val="2066643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A2CA79-FF14-294C-B004-026A36246444}" type="slidenum">
              <a:rPr lang="en-US" smtClean="0"/>
              <a:t>27</a:t>
            </a:fld>
            <a:endParaRPr lang="en-US"/>
          </a:p>
        </p:txBody>
      </p:sp>
    </p:spTree>
    <p:extLst>
      <p:ext uri="{BB962C8B-B14F-4D97-AF65-F5344CB8AC3E}">
        <p14:creationId xmlns:p14="http://schemas.microsoft.com/office/powerpoint/2010/main" val="2029708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We simulated 10 smart meters at 500 bytes/s, </a:t>
            </a:r>
          </a:p>
          <a:p>
            <a:r>
              <a:rPr lang="en-IN" dirty="0"/>
              <a:t>50 temperature sensors at 100 bytes every 5 min., </a:t>
            </a:r>
          </a:p>
          <a:p>
            <a:r>
              <a:rPr lang="en-IN" dirty="0"/>
              <a:t>50 occupancy sensors at 100 bytes every 5 min., </a:t>
            </a:r>
          </a:p>
          <a:p>
            <a:r>
              <a:rPr lang="en-IN" dirty="0"/>
              <a:t>10 CO2 sensors at 100 bytes every 15 min., and </a:t>
            </a:r>
          </a:p>
          <a:p>
            <a:r>
              <a:rPr lang="en-IN" dirty="0"/>
              <a:t>5 IP cameras at 100 KB/s assuming 720p at 15 fps.</a:t>
            </a:r>
            <a:endParaRPr lang="en-US" dirty="0"/>
          </a:p>
          <a:p>
            <a:endParaRPr lang="en-US" dirty="0"/>
          </a:p>
        </p:txBody>
      </p:sp>
      <p:sp>
        <p:nvSpPr>
          <p:cNvPr id="4" name="Slide Number Placeholder 3"/>
          <p:cNvSpPr>
            <a:spLocks noGrp="1"/>
          </p:cNvSpPr>
          <p:nvPr>
            <p:ph type="sldNum" sz="quarter" idx="5"/>
          </p:nvPr>
        </p:nvSpPr>
        <p:spPr/>
        <p:txBody>
          <a:bodyPr/>
          <a:lstStyle/>
          <a:p>
            <a:fld id="{F3DB0864-FF5B-224D-A7A6-8E6140BDCA93}" type="slidenum">
              <a:rPr lang="en-US" smtClean="0"/>
              <a:t>28</a:t>
            </a:fld>
            <a:endParaRPr lang="en-US"/>
          </a:p>
        </p:txBody>
      </p:sp>
    </p:spTree>
    <p:extLst>
      <p:ext uri="{BB962C8B-B14F-4D97-AF65-F5344CB8AC3E}">
        <p14:creationId xmlns:p14="http://schemas.microsoft.com/office/powerpoint/2010/main" val="2821103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 </a:t>
            </a:r>
            <a:r>
              <a:rPr lang="en-IN" i="1" dirty="0"/>
              <a:t>Power meter anomaly detection</a:t>
            </a:r>
            <a:r>
              <a:rPr lang="en-IN" dirty="0"/>
              <a:t>: Monitors power meter data from 10 smart meters, and sends an alert if it detects a spike in the power profile. </a:t>
            </a:r>
          </a:p>
          <a:p>
            <a:r>
              <a:rPr lang="en-IN" dirty="0"/>
              <a:t>2) </a:t>
            </a:r>
            <a:r>
              <a:rPr lang="en-IN" i="1" dirty="0"/>
              <a:t>Object detection in secure areas of building</a:t>
            </a:r>
            <a:r>
              <a:rPr lang="en-IN" dirty="0"/>
              <a:t>: Obtains the camera feed from five IP cameras, extracts images from them, and uses a machine learning model trained on the ImageNet dataset, to check for any suspicious objects. </a:t>
            </a:r>
          </a:p>
          <a:p>
            <a:r>
              <a:rPr lang="en-IN" dirty="0"/>
              <a:t>3) </a:t>
            </a:r>
            <a:r>
              <a:rPr lang="en-IN" i="1" dirty="0"/>
              <a:t>User comfort monitor</a:t>
            </a:r>
            <a:r>
              <a:rPr lang="en-IN" dirty="0"/>
              <a:t>: Collects data from the 50 temperature sensors from different office rooms and open areas, monitors for overheating or overcooling, and sends alerts to facilities. </a:t>
            </a:r>
          </a:p>
          <a:p>
            <a:r>
              <a:rPr lang="en-IN" dirty="0"/>
              <a:t>4) </a:t>
            </a:r>
            <a:r>
              <a:rPr lang="en-IN" i="1" dirty="0"/>
              <a:t>Air quality monitoring</a:t>
            </a:r>
            <a:r>
              <a:rPr lang="en-IN" dirty="0"/>
              <a:t>: Periodically checks readings from ten CO2 sensors and alerts if certain areas cross dangerous ppm levels. </a:t>
            </a:r>
          </a:p>
          <a:p>
            <a:r>
              <a:rPr lang="en-IN" dirty="0"/>
              <a:t>5) </a:t>
            </a:r>
            <a:r>
              <a:rPr lang="en-IN" i="1" dirty="0"/>
              <a:t>Room scheduling</a:t>
            </a:r>
            <a:r>
              <a:rPr lang="en-IN" dirty="0"/>
              <a:t>: Collects information from all occupancy sensors from the building floor to display available conference rooms.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AA2CA79-FF14-294C-B004-026A36246444}" type="slidenum">
              <a:rPr lang="en-US" smtClean="0"/>
              <a:t>29</a:t>
            </a:fld>
            <a:endParaRPr lang="en-US"/>
          </a:p>
        </p:txBody>
      </p:sp>
    </p:spTree>
    <p:extLst>
      <p:ext uri="{BB962C8B-B14F-4D97-AF65-F5344CB8AC3E}">
        <p14:creationId xmlns:p14="http://schemas.microsoft.com/office/powerpoint/2010/main" val="2405285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resource usage, traffic, and latency differ based on how devices are distributed, we consider three different types of device distributions”</a:t>
            </a:r>
          </a:p>
        </p:txBody>
      </p:sp>
      <p:sp>
        <p:nvSpPr>
          <p:cNvPr id="4" name="Slide Number Placeholder 3"/>
          <p:cNvSpPr>
            <a:spLocks noGrp="1"/>
          </p:cNvSpPr>
          <p:nvPr>
            <p:ph type="sldNum" sz="quarter" idx="5"/>
          </p:nvPr>
        </p:nvSpPr>
        <p:spPr/>
        <p:txBody>
          <a:bodyPr/>
          <a:lstStyle/>
          <a:p>
            <a:fld id="{9AA2CA79-FF14-294C-B004-026A36246444}" type="slidenum">
              <a:rPr lang="en-US" smtClean="0"/>
              <a:t>30</a:t>
            </a:fld>
            <a:endParaRPr lang="en-US"/>
          </a:p>
        </p:txBody>
      </p:sp>
    </p:spTree>
    <p:extLst>
      <p:ext uri="{BB962C8B-B14F-4D97-AF65-F5344CB8AC3E}">
        <p14:creationId xmlns:p14="http://schemas.microsoft.com/office/powerpoint/2010/main" val="4227346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B0864-FF5B-224D-A7A6-8E6140BDCA93}" type="slidenum">
              <a:rPr lang="en-US" smtClean="0"/>
              <a:t>31</a:t>
            </a:fld>
            <a:endParaRPr lang="en-US"/>
          </a:p>
        </p:txBody>
      </p:sp>
    </p:spTree>
    <p:extLst>
      <p:ext uri="{BB962C8B-B14F-4D97-AF65-F5344CB8AC3E}">
        <p14:creationId xmlns:p14="http://schemas.microsoft.com/office/powerpoint/2010/main" val="1524708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distributed case, applications end up needing data from all gateways, effectively performing similar to the centralized ES arch</a:t>
            </a:r>
          </a:p>
        </p:txBody>
      </p:sp>
      <p:sp>
        <p:nvSpPr>
          <p:cNvPr id="4" name="Slide Number Placeholder 3"/>
          <p:cNvSpPr>
            <a:spLocks noGrp="1"/>
          </p:cNvSpPr>
          <p:nvPr>
            <p:ph type="sldNum" sz="quarter" idx="5"/>
          </p:nvPr>
        </p:nvSpPr>
        <p:spPr/>
        <p:txBody>
          <a:bodyPr/>
          <a:lstStyle/>
          <a:p>
            <a:fld id="{F3DB0864-FF5B-224D-A7A6-8E6140BDCA93}" type="slidenum">
              <a:rPr lang="en-US" smtClean="0"/>
              <a:t>32</a:t>
            </a:fld>
            <a:endParaRPr lang="en-US"/>
          </a:p>
        </p:txBody>
      </p:sp>
    </p:spTree>
    <p:extLst>
      <p:ext uri="{BB962C8B-B14F-4D97-AF65-F5344CB8AC3E}">
        <p14:creationId xmlns:p14="http://schemas.microsoft.com/office/powerpoint/2010/main" val="1282171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validate our findings from previous study</a:t>
            </a:r>
          </a:p>
        </p:txBody>
      </p:sp>
      <p:sp>
        <p:nvSpPr>
          <p:cNvPr id="4" name="Slide Number Placeholder 3"/>
          <p:cNvSpPr>
            <a:spLocks noGrp="1"/>
          </p:cNvSpPr>
          <p:nvPr>
            <p:ph type="sldNum" sz="quarter" idx="5"/>
          </p:nvPr>
        </p:nvSpPr>
        <p:spPr/>
        <p:txBody>
          <a:bodyPr/>
          <a:lstStyle/>
          <a:p>
            <a:fld id="{9AA2CA79-FF14-294C-B004-026A36246444}" type="slidenum">
              <a:rPr lang="en-US" smtClean="0"/>
              <a:t>33</a:t>
            </a:fld>
            <a:endParaRPr lang="en-US"/>
          </a:p>
        </p:txBody>
      </p:sp>
    </p:spTree>
    <p:extLst>
      <p:ext uri="{BB962C8B-B14F-4D97-AF65-F5344CB8AC3E}">
        <p14:creationId xmlns:p14="http://schemas.microsoft.com/office/powerpoint/2010/main" val="2718574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CDF for the network traffic and the latency it takes for a simulated sensor to create a data and to the application to actually use the data</a:t>
            </a:r>
          </a:p>
          <a:p>
            <a:endParaRPr lang="en-US" dirty="0"/>
          </a:p>
          <a:p>
            <a:r>
              <a:rPr lang="en-US" dirty="0"/>
              <a:t>Example for ultra low latency app: human perception on AR, app which operates by correlating events (timing is critical)</a:t>
            </a:r>
          </a:p>
        </p:txBody>
      </p:sp>
      <p:sp>
        <p:nvSpPr>
          <p:cNvPr id="4" name="Slide Number Placeholder 3"/>
          <p:cNvSpPr>
            <a:spLocks noGrp="1"/>
          </p:cNvSpPr>
          <p:nvPr>
            <p:ph type="sldNum" sz="quarter" idx="5"/>
          </p:nvPr>
        </p:nvSpPr>
        <p:spPr/>
        <p:txBody>
          <a:bodyPr/>
          <a:lstStyle/>
          <a:p>
            <a:fld id="{9AA2CA79-FF14-294C-B004-026A36246444}" type="slidenum">
              <a:rPr lang="en-US" smtClean="0"/>
              <a:t>34</a:t>
            </a:fld>
            <a:endParaRPr lang="en-US"/>
          </a:p>
        </p:txBody>
      </p:sp>
    </p:spTree>
    <p:extLst>
      <p:ext uri="{BB962C8B-B14F-4D97-AF65-F5344CB8AC3E}">
        <p14:creationId xmlns:p14="http://schemas.microsoft.com/office/powerpoint/2010/main" val="1233732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For server, no scheduling needed</a:t>
            </a:r>
          </a:p>
          <a:p>
            <a:pPr lvl="0"/>
            <a:r>
              <a:rPr lang="en-US" dirty="0"/>
              <a:t>For NexusEdge, send application to scheduling gateway, generating link graph, scheduling the application, dispatching the application to an executing gateway, setting up streams from provider gateways, and subscribing to all data streams</a:t>
            </a:r>
          </a:p>
        </p:txBody>
      </p:sp>
      <p:sp>
        <p:nvSpPr>
          <p:cNvPr id="4" name="Slide Number Placeholder 3"/>
          <p:cNvSpPr>
            <a:spLocks noGrp="1"/>
          </p:cNvSpPr>
          <p:nvPr>
            <p:ph type="sldNum" sz="quarter" idx="5"/>
          </p:nvPr>
        </p:nvSpPr>
        <p:spPr/>
        <p:txBody>
          <a:bodyPr/>
          <a:lstStyle/>
          <a:p>
            <a:fld id="{9AA2CA79-FF14-294C-B004-026A36246444}" type="slidenum">
              <a:rPr lang="en-US" smtClean="0"/>
              <a:t>35</a:t>
            </a:fld>
            <a:endParaRPr lang="en-US"/>
          </a:p>
        </p:txBody>
      </p:sp>
    </p:spTree>
    <p:extLst>
      <p:ext uri="{BB962C8B-B14F-4D97-AF65-F5344CB8AC3E}">
        <p14:creationId xmlns:p14="http://schemas.microsoft.com/office/powerpoint/2010/main" val="383890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Data for 30 days</a:t>
            </a:r>
          </a:p>
        </p:txBody>
      </p:sp>
      <p:sp>
        <p:nvSpPr>
          <p:cNvPr id="4" name="Slide Number Placeholder 3"/>
          <p:cNvSpPr>
            <a:spLocks noGrp="1"/>
          </p:cNvSpPr>
          <p:nvPr>
            <p:ph type="sldNum" sz="quarter" idx="5"/>
          </p:nvPr>
        </p:nvSpPr>
        <p:spPr/>
        <p:txBody>
          <a:bodyPr/>
          <a:lstStyle/>
          <a:p>
            <a:fld id="{9AA2CA79-FF14-294C-B004-026A36246444}" type="slidenum">
              <a:rPr lang="en-US" smtClean="0"/>
              <a:t>4</a:t>
            </a:fld>
            <a:endParaRPr lang="en-US"/>
          </a:p>
        </p:txBody>
      </p:sp>
    </p:spTree>
    <p:extLst>
      <p:ext uri="{BB962C8B-B14F-4D97-AF65-F5344CB8AC3E}">
        <p14:creationId xmlns:p14="http://schemas.microsoft.com/office/powerpoint/2010/main" val="1365574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decentralization overhead - is this overhead okay?</a:t>
            </a:r>
          </a:p>
          <a:p>
            <a:r>
              <a:rPr lang="en-US" dirty="0"/>
              <a:t>- Okay since we deal with only long running app deployments</a:t>
            </a:r>
          </a:p>
        </p:txBody>
      </p:sp>
      <p:sp>
        <p:nvSpPr>
          <p:cNvPr id="4" name="Slide Number Placeholder 3"/>
          <p:cNvSpPr>
            <a:spLocks noGrp="1"/>
          </p:cNvSpPr>
          <p:nvPr>
            <p:ph type="sldNum" sz="quarter" idx="5"/>
          </p:nvPr>
        </p:nvSpPr>
        <p:spPr/>
        <p:txBody>
          <a:bodyPr/>
          <a:lstStyle/>
          <a:p>
            <a:fld id="{9AA2CA79-FF14-294C-B004-026A36246444}" type="slidenum">
              <a:rPr lang="en-US" smtClean="0"/>
              <a:t>36</a:t>
            </a:fld>
            <a:endParaRPr lang="en-US"/>
          </a:p>
        </p:txBody>
      </p:sp>
    </p:spTree>
    <p:extLst>
      <p:ext uri="{BB962C8B-B14F-4D97-AF65-F5344CB8AC3E}">
        <p14:creationId xmlns:p14="http://schemas.microsoft.com/office/powerpoint/2010/main" val="2526790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A2CA79-FF14-294C-B004-026A36246444}" type="slidenum">
              <a:rPr lang="en-US" smtClean="0"/>
              <a:t>37</a:t>
            </a:fld>
            <a:endParaRPr lang="en-US"/>
          </a:p>
        </p:txBody>
      </p:sp>
    </p:spTree>
    <p:extLst>
      <p:ext uri="{BB962C8B-B14F-4D97-AF65-F5344CB8AC3E}">
        <p14:creationId xmlns:p14="http://schemas.microsoft.com/office/powerpoint/2010/main" val="11072321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experiments highlight significance of our middleware in building a cohesive edge platform with gateways, that can operate with resiliency without suffering from a single point of failure</a:t>
            </a:r>
          </a:p>
        </p:txBody>
      </p:sp>
      <p:sp>
        <p:nvSpPr>
          <p:cNvPr id="4" name="Slide Number Placeholder 3"/>
          <p:cNvSpPr>
            <a:spLocks noGrp="1"/>
          </p:cNvSpPr>
          <p:nvPr>
            <p:ph type="sldNum" sz="quarter" idx="5"/>
          </p:nvPr>
        </p:nvSpPr>
        <p:spPr/>
        <p:txBody>
          <a:bodyPr/>
          <a:lstStyle/>
          <a:p>
            <a:fld id="{9AA2CA79-FF14-294C-B004-026A36246444}" type="slidenum">
              <a:rPr lang="en-US" smtClean="0"/>
              <a:t>39</a:t>
            </a:fld>
            <a:endParaRPr lang="en-US"/>
          </a:p>
        </p:txBody>
      </p:sp>
    </p:spTree>
    <p:extLst>
      <p:ext uri="{BB962C8B-B14F-4D97-AF65-F5344CB8AC3E}">
        <p14:creationId xmlns:p14="http://schemas.microsoft.com/office/powerpoint/2010/main" val="4541842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Security Challenges</a:t>
            </a:r>
            <a:r>
              <a:rPr lang="en-US" dirty="0"/>
              <a:t>: Security is a major consideration for edge computing systems. We use a limited threat model in this work with preliminary security provisions. To enhance security, we need to explore different threat models for the platform, apps, devices, auxiliary devices, and data. Certain interfaces including device registration, gateway discovery, and auxiliary device connections, could support security features. </a:t>
            </a:r>
          </a:p>
          <a:p>
            <a:endParaRPr lang="en-US" dirty="0"/>
          </a:p>
          <a:p>
            <a:endParaRPr lang="en-US" dirty="0"/>
          </a:p>
        </p:txBody>
      </p:sp>
      <p:sp>
        <p:nvSpPr>
          <p:cNvPr id="4" name="Slide Number Placeholder 3"/>
          <p:cNvSpPr>
            <a:spLocks noGrp="1"/>
          </p:cNvSpPr>
          <p:nvPr>
            <p:ph type="sldNum" sz="quarter" idx="5"/>
          </p:nvPr>
        </p:nvSpPr>
        <p:spPr/>
        <p:txBody>
          <a:bodyPr/>
          <a:lstStyle/>
          <a:p>
            <a:fld id="{9AA2CA79-FF14-294C-B004-026A36246444}" type="slidenum">
              <a:rPr lang="en-US" smtClean="0"/>
              <a:t>41</a:t>
            </a:fld>
            <a:endParaRPr lang="en-US"/>
          </a:p>
        </p:txBody>
      </p:sp>
    </p:spTree>
    <p:extLst>
      <p:ext uri="{BB962C8B-B14F-4D97-AF65-F5344CB8AC3E}">
        <p14:creationId xmlns:p14="http://schemas.microsoft.com/office/powerpoint/2010/main" val="30714089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edge computing accessible to all</a:t>
            </a:r>
          </a:p>
        </p:txBody>
      </p:sp>
      <p:sp>
        <p:nvSpPr>
          <p:cNvPr id="4" name="Slide Number Placeholder 3"/>
          <p:cNvSpPr>
            <a:spLocks noGrp="1"/>
          </p:cNvSpPr>
          <p:nvPr>
            <p:ph type="sldNum" sz="quarter" idx="5"/>
          </p:nvPr>
        </p:nvSpPr>
        <p:spPr/>
        <p:txBody>
          <a:bodyPr/>
          <a:lstStyle/>
          <a:p>
            <a:fld id="{9AA2CA79-FF14-294C-B004-026A36246444}" type="slidenum">
              <a:rPr lang="en-US" smtClean="0"/>
              <a:t>42</a:t>
            </a:fld>
            <a:endParaRPr lang="en-US"/>
          </a:p>
        </p:txBody>
      </p:sp>
    </p:spTree>
    <p:extLst>
      <p:ext uri="{BB962C8B-B14F-4D97-AF65-F5344CB8AC3E}">
        <p14:creationId xmlns:p14="http://schemas.microsoft.com/office/powerpoint/2010/main" val="2848404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Cloud</a:t>
            </a:r>
          </a:p>
          <a:p>
            <a:endParaRPr lang="en-IN" dirty="0"/>
          </a:p>
          <a:p>
            <a:r>
              <a:rPr lang="en-IN" dirty="0"/>
              <a:t>Support responsive edge applications and cutting edge IoT devices using a distributed network of IoT gateways without requiring edge servers.</a:t>
            </a:r>
          </a:p>
          <a:p>
            <a:endParaRPr lang="en-IN" dirty="0"/>
          </a:p>
          <a:p>
            <a:endParaRPr lang="en-US" dirty="0"/>
          </a:p>
        </p:txBody>
      </p:sp>
      <p:sp>
        <p:nvSpPr>
          <p:cNvPr id="4" name="Slide Number Placeholder 3"/>
          <p:cNvSpPr>
            <a:spLocks noGrp="1"/>
          </p:cNvSpPr>
          <p:nvPr>
            <p:ph type="sldNum" sz="quarter" idx="5"/>
          </p:nvPr>
        </p:nvSpPr>
        <p:spPr/>
        <p:txBody>
          <a:bodyPr/>
          <a:lstStyle/>
          <a:p>
            <a:fld id="{F3DB0864-FF5B-224D-A7A6-8E6140BDCA93}" type="slidenum">
              <a:rPr lang="en-US" smtClean="0"/>
              <a:t>5</a:t>
            </a:fld>
            <a:endParaRPr lang="en-US"/>
          </a:p>
        </p:txBody>
      </p:sp>
    </p:spTree>
    <p:extLst>
      <p:ext uri="{BB962C8B-B14F-4D97-AF65-F5344CB8AC3E}">
        <p14:creationId xmlns:p14="http://schemas.microsoft.com/office/powerpoint/2010/main" val="2817302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Reduce network traffic and application latency</a:t>
            </a:r>
          </a:p>
          <a:p>
            <a:r>
              <a:rPr lang="en-US" dirty="0"/>
              <a:t>Spatially large deployments already have multiple gateways for network coverage, and leveraging them increases their value without incurring additional hardware and installation costs</a:t>
            </a:r>
          </a:p>
        </p:txBody>
      </p:sp>
      <p:sp>
        <p:nvSpPr>
          <p:cNvPr id="4" name="Slide Number Placeholder 3"/>
          <p:cNvSpPr>
            <a:spLocks noGrp="1"/>
          </p:cNvSpPr>
          <p:nvPr>
            <p:ph type="sldNum" sz="quarter" idx="5"/>
          </p:nvPr>
        </p:nvSpPr>
        <p:spPr/>
        <p:txBody>
          <a:bodyPr/>
          <a:lstStyle/>
          <a:p>
            <a:fld id="{9AA2CA79-FF14-294C-B004-026A36246444}" type="slidenum">
              <a:rPr lang="en-US" smtClean="0"/>
              <a:t>6</a:t>
            </a:fld>
            <a:endParaRPr lang="en-US"/>
          </a:p>
        </p:txBody>
      </p:sp>
    </p:spTree>
    <p:extLst>
      <p:ext uri="{BB962C8B-B14F-4D97-AF65-F5344CB8AC3E}">
        <p14:creationId xmlns:p14="http://schemas.microsoft.com/office/powerpoint/2010/main" val="4247684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A2CA79-FF14-294C-B004-026A36246444}" type="slidenum">
              <a:rPr lang="en-US" smtClean="0"/>
              <a:t>7</a:t>
            </a:fld>
            <a:endParaRPr lang="en-US"/>
          </a:p>
        </p:txBody>
      </p:sp>
    </p:spTree>
    <p:extLst>
      <p:ext uri="{BB962C8B-B14F-4D97-AF65-F5344CB8AC3E}">
        <p14:creationId xmlns:p14="http://schemas.microsoft.com/office/powerpoint/2010/main" val="2860402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AA2CA79-FF14-294C-B004-026A36246444}" type="slidenum">
              <a:rPr lang="en-US" smtClean="0"/>
              <a:t>8</a:t>
            </a:fld>
            <a:endParaRPr lang="en-US"/>
          </a:p>
        </p:txBody>
      </p:sp>
    </p:spTree>
    <p:extLst>
      <p:ext uri="{BB962C8B-B14F-4D97-AF65-F5344CB8AC3E}">
        <p14:creationId xmlns:p14="http://schemas.microsoft.com/office/powerpoint/2010/main" val="99442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AA2CA79-FF14-294C-B004-026A36246444}" type="slidenum">
              <a:rPr lang="en-US" smtClean="0"/>
              <a:t>9</a:t>
            </a:fld>
            <a:endParaRPr lang="en-US"/>
          </a:p>
        </p:txBody>
      </p:sp>
    </p:spTree>
    <p:extLst>
      <p:ext uri="{BB962C8B-B14F-4D97-AF65-F5344CB8AC3E}">
        <p14:creationId xmlns:p14="http://schemas.microsoft.com/office/powerpoint/2010/main" val="1116020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AA2CA79-FF14-294C-B004-026A36246444}" type="slidenum">
              <a:rPr lang="en-US" smtClean="0"/>
              <a:t>10</a:t>
            </a:fld>
            <a:endParaRPr lang="en-US"/>
          </a:p>
        </p:txBody>
      </p:sp>
    </p:spTree>
    <p:extLst>
      <p:ext uri="{BB962C8B-B14F-4D97-AF65-F5344CB8AC3E}">
        <p14:creationId xmlns:p14="http://schemas.microsoft.com/office/powerpoint/2010/main" val="2499774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CA885-7DBD-8E4A-AE39-787F970152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5F60DD-F51D-D644-A34D-02030416DC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63124-E74C-3D42-ABB5-C63A6144EBD5}"/>
              </a:ext>
            </a:extLst>
          </p:cNvPr>
          <p:cNvSpPr>
            <a:spLocks noGrp="1"/>
          </p:cNvSpPr>
          <p:nvPr>
            <p:ph type="dt" sz="half" idx="10"/>
          </p:nvPr>
        </p:nvSpPr>
        <p:spPr/>
        <p:txBody>
          <a:bodyPr/>
          <a:lstStyle/>
          <a:p>
            <a:fld id="{211B76F6-03EE-FF47-A9B9-A6F9D660CA36}" type="datetime1">
              <a:rPr lang="en-IN" smtClean="0"/>
              <a:t>10/09/24</a:t>
            </a:fld>
            <a:endParaRPr lang="en-US"/>
          </a:p>
        </p:txBody>
      </p:sp>
      <p:sp>
        <p:nvSpPr>
          <p:cNvPr id="5" name="Footer Placeholder 4">
            <a:extLst>
              <a:ext uri="{FF2B5EF4-FFF2-40B4-BE49-F238E27FC236}">
                <a16:creationId xmlns:a16="http://schemas.microsoft.com/office/drawing/2014/main" id="{E288BCA2-CBCC-2B47-8F5D-AB09925498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8E8BE3-9E0E-D54A-AB93-EE65A5D23C26}"/>
              </a:ext>
            </a:extLst>
          </p:cNvPr>
          <p:cNvSpPr>
            <a:spLocks noGrp="1"/>
          </p:cNvSpPr>
          <p:nvPr>
            <p:ph type="sldNum" sz="quarter" idx="12"/>
          </p:nvPr>
        </p:nvSpPr>
        <p:spPr/>
        <p:txBody>
          <a:bodyPr/>
          <a:lstStyle/>
          <a:p>
            <a:fld id="{1DC0E942-C480-E741-9E4C-34974C0F70AA}" type="slidenum">
              <a:rPr lang="en-US" smtClean="0"/>
              <a:t>‹#›</a:t>
            </a:fld>
            <a:endParaRPr lang="en-US"/>
          </a:p>
        </p:txBody>
      </p:sp>
    </p:spTree>
    <p:extLst>
      <p:ext uri="{BB962C8B-B14F-4D97-AF65-F5344CB8AC3E}">
        <p14:creationId xmlns:p14="http://schemas.microsoft.com/office/powerpoint/2010/main" val="1338336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2E535-40A2-8749-974E-87BED94C7E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8E2BE9-03F8-5649-9DD2-193D78C681B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34C77-6195-194A-B34E-E93A16193937}"/>
              </a:ext>
            </a:extLst>
          </p:cNvPr>
          <p:cNvSpPr>
            <a:spLocks noGrp="1"/>
          </p:cNvSpPr>
          <p:nvPr>
            <p:ph type="dt" sz="half" idx="10"/>
          </p:nvPr>
        </p:nvSpPr>
        <p:spPr/>
        <p:txBody>
          <a:bodyPr/>
          <a:lstStyle/>
          <a:p>
            <a:fld id="{5E142EDD-AEC7-494F-9178-FB07D12E2D5C}" type="datetime1">
              <a:rPr lang="en-IN" smtClean="0"/>
              <a:t>10/09/24</a:t>
            </a:fld>
            <a:endParaRPr lang="en-US"/>
          </a:p>
        </p:txBody>
      </p:sp>
      <p:sp>
        <p:nvSpPr>
          <p:cNvPr id="5" name="Footer Placeholder 4">
            <a:extLst>
              <a:ext uri="{FF2B5EF4-FFF2-40B4-BE49-F238E27FC236}">
                <a16:creationId xmlns:a16="http://schemas.microsoft.com/office/drawing/2014/main" id="{7485C1E9-195D-4941-8A01-5ED811013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9D386-079E-364D-AC68-F9B4587A2493}"/>
              </a:ext>
            </a:extLst>
          </p:cNvPr>
          <p:cNvSpPr>
            <a:spLocks noGrp="1"/>
          </p:cNvSpPr>
          <p:nvPr>
            <p:ph type="sldNum" sz="quarter" idx="12"/>
          </p:nvPr>
        </p:nvSpPr>
        <p:spPr/>
        <p:txBody>
          <a:bodyPr/>
          <a:lstStyle/>
          <a:p>
            <a:fld id="{1DC0E942-C480-E741-9E4C-34974C0F70AA}" type="slidenum">
              <a:rPr lang="en-US" smtClean="0"/>
              <a:t>‹#›</a:t>
            </a:fld>
            <a:endParaRPr lang="en-US"/>
          </a:p>
        </p:txBody>
      </p:sp>
    </p:spTree>
    <p:extLst>
      <p:ext uri="{BB962C8B-B14F-4D97-AF65-F5344CB8AC3E}">
        <p14:creationId xmlns:p14="http://schemas.microsoft.com/office/powerpoint/2010/main" val="4090503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BE777C-A92D-8240-8EA2-02606E1FCA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4D0233-301E-C445-85D6-5F9B0F65A26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4068F-CB88-CC46-B7F3-051959B90228}"/>
              </a:ext>
            </a:extLst>
          </p:cNvPr>
          <p:cNvSpPr>
            <a:spLocks noGrp="1"/>
          </p:cNvSpPr>
          <p:nvPr>
            <p:ph type="dt" sz="half" idx="10"/>
          </p:nvPr>
        </p:nvSpPr>
        <p:spPr/>
        <p:txBody>
          <a:bodyPr/>
          <a:lstStyle/>
          <a:p>
            <a:fld id="{51D53CCB-462E-BC42-BEE7-471F16643584}" type="datetime1">
              <a:rPr lang="en-IN" smtClean="0"/>
              <a:t>10/09/24</a:t>
            </a:fld>
            <a:endParaRPr lang="en-US"/>
          </a:p>
        </p:txBody>
      </p:sp>
      <p:sp>
        <p:nvSpPr>
          <p:cNvPr id="5" name="Footer Placeholder 4">
            <a:extLst>
              <a:ext uri="{FF2B5EF4-FFF2-40B4-BE49-F238E27FC236}">
                <a16:creationId xmlns:a16="http://schemas.microsoft.com/office/drawing/2014/main" id="{D98A6B59-E7D3-2142-A902-E316FA8D81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2CB45-CD09-FA4D-B885-313F3FFFB19B}"/>
              </a:ext>
            </a:extLst>
          </p:cNvPr>
          <p:cNvSpPr>
            <a:spLocks noGrp="1"/>
          </p:cNvSpPr>
          <p:nvPr>
            <p:ph type="sldNum" sz="quarter" idx="12"/>
          </p:nvPr>
        </p:nvSpPr>
        <p:spPr/>
        <p:txBody>
          <a:bodyPr/>
          <a:lstStyle/>
          <a:p>
            <a:fld id="{1DC0E942-C480-E741-9E4C-34974C0F70AA}" type="slidenum">
              <a:rPr lang="en-US" smtClean="0"/>
              <a:t>‹#›</a:t>
            </a:fld>
            <a:endParaRPr lang="en-US"/>
          </a:p>
        </p:txBody>
      </p:sp>
    </p:spTree>
    <p:extLst>
      <p:ext uri="{BB962C8B-B14F-4D97-AF65-F5344CB8AC3E}">
        <p14:creationId xmlns:p14="http://schemas.microsoft.com/office/powerpoint/2010/main" val="3160235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76AC1-5DB4-A04E-8F15-F8C398938D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B6DF11-B237-834F-8D08-4E1B26C545D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ADD18-08EC-D147-BD25-5A0CC7B0F7AE}"/>
              </a:ext>
            </a:extLst>
          </p:cNvPr>
          <p:cNvSpPr>
            <a:spLocks noGrp="1"/>
          </p:cNvSpPr>
          <p:nvPr>
            <p:ph type="dt" sz="half" idx="10"/>
          </p:nvPr>
        </p:nvSpPr>
        <p:spPr/>
        <p:txBody>
          <a:bodyPr/>
          <a:lstStyle/>
          <a:p>
            <a:fld id="{6980A5A4-3B61-684F-87A5-57E310D368F4}" type="datetime1">
              <a:rPr lang="en-IN" smtClean="0"/>
              <a:t>10/09/24</a:t>
            </a:fld>
            <a:endParaRPr lang="en-US"/>
          </a:p>
        </p:txBody>
      </p:sp>
      <p:sp>
        <p:nvSpPr>
          <p:cNvPr id="5" name="Footer Placeholder 4">
            <a:extLst>
              <a:ext uri="{FF2B5EF4-FFF2-40B4-BE49-F238E27FC236}">
                <a16:creationId xmlns:a16="http://schemas.microsoft.com/office/drawing/2014/main" id="{CDAB32D0-0B5E-0D4C-B18F-99334E4FD5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CF54E2-608B-D046-A70B-49C0DCD13EFE}"/>
              </a:ext>
            </a:extLst>
          </p:cNvPr>
          <p:cNvSpPr>
            <a:spLocks noGrp="1"/>
          </p:cNvSpPr>
          <p:nvPr>
            <p:ph type="sldNum" sz="quarter" idx="12"/>
          </p:nvPr>
        </p:nvSpPr>
        <p:spPr/>
        <p:txBody>
          <a:bodyPr/>
          <a:lstStyle/>
          <a:p>
            <a:fld id="{1DC0E942-C480-E741-9E4C-34974C0F70AA}" type="slidenum">
              <a:rPr lang="en-US" smtClean="0"/>
              <a:t>‹#›</a:t>
            </a:fld>
            <a:endParaRPr lang="en-US"/>
          </a:p>
        </p:txBody>
      </p:sp>
    </p:spTree>
    <p:extLst>
      <p:ext uri="{BB962C8B-B14F-4D97-AF65-F5344CB8AC3E}">
        <p14:creationId xmlns:p14="http://schemas.microsoft.com/office/powerpoint/2010/main" val="3656017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F591-A495-EB48-BF16-00EFAD2E26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53718E-101B-4F42-8AC1-50B48F13F8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7CB816-2454-0047-882F-63AEDA5417CE}"/>
              </a:ext>
            </a:extLst>
          </p:cNvPr>
          <p:cNvSpPr>
            <a:spLocks noGrp="1"/>
          </p:cNvSpPr>
          <p:nvPr>
            <p:ph type="dt" sz="half" idx="10"/>
          </p:nvPr>
        </p:nvSpPr>
        <p:spPr/>
        <p:txBody>
          <a:bodyPr/>
          <a:lstStyle/>
          <a:p>
            <a:fld id="{1A852F50-0BE0-FC4C-AE6F-A413DD4A44D2}" type="datetime1">
              <a:rPr lang="en-IN" smtClean="0"/>
              <a:t>10/09/24</a:t>
            </a:fld>
            <a:endParaRPr lang="en-US"/>
          </a:p>
        </p:txBody>
      </p:sp>
      <p:sp>
        <p:nvSpPr>
          <p:cNvPr id="5" name="Footer Placeholder 4">
            <a:extLst>
              <a:ext uri="{FF2B5EF4-FFF2-40B4-BE49-F238E27FC236}">
                <a16:creationId xmlns:a16="http://schemas.microsoft.com/office/drawing/2014/main" id="{FBB0AD44-124D-DF44-A6FB-12B4BCCDD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CB81C-3444-D34C-9144-1D2F3D8E1D2D}"/>
              </a:ext>
            </a:extLst>
          </p:cNvPr>
          <p:cNvSpPr>
            <a:spLocks noGrp="1"/>
          </p:cNvSpPr>
          <p:nvPr>
            <p:ph type="sldNum" sz="quarter" idx="12"/>
          </p:nvPr>
        </p:nvSpPr>
        <p:spPr/>
        <p:txBody>
          <a:bodyPr/>
          <a:lstStyle/>
          <a:p>
            <a:fld id="{1DC0E942-C480-E741-9E4C-34974C0F70AA}" type="slidenum">
              <a:rPr lang="en-US" smtClean="0"/>
              <a:t>‹#›</a:t>
            </a:fld>
            <a:endParaRPr lang="en-US"/>
          </a:p>
        </p:txBody>
      </p:sp>
    </p:spTree>
    <p:extLst>
      <p:ext uri="{BB962C8B-B14F-4D97-AF65-F5344CB8AC3E}">
        <p14:creationId xmlns:p14="http://schemas.microsoft.com/office/powerpoint/2010/main" val="144686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00BD9-67FB-1C41-B79A-56A2559BC6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40BD29-2FFC-BC45-9E24-53AF830BF4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EB69D3-EBA1-FB41-ABCD-9E6A39E1F36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6686FB-7508-BD44-9968-2DD4C4894A87}"/>
              </a:ext>
            </a:extLst>
          </p:cNvPr>
          <p:cNvSpPr>
            <a:spLocks noGrp="1"/>
          </p:cNvSpPr>
          <p:nvPr>
            <p:ph type="dt" sz="half" idx="10"/>
          </p:nvPr>
        </p:nvSpPr>
        <p:spPr/>
        <p:txBody>
          <a:bodyPr/>
          <a:lstStyle/>
          <a:p>
            <a:fld id="{6C6A805B-0DC2-DE4F-9CB2-6DC441209DE6}" type="datetime1">
              <a:rPr lang="en-IN" smtClean="0"/>
              <a:t>10/09/24</a:t>
            </a:fld>
            <a:endParaRPr lang="en-US"/>
          </a:p>
        </p:txBody>
      </p:sp>
      <p:sp>
        <p:nvSpPr>
          <p:cNvPr id="6" name="Footer Placeholder 5">
            <a:extLst>
              <a:ext uri="{FF2B5EF4-FFF2-40B4-BE49-F238E27FC236}">
                <a16:creationId xmlns:a16="http://schemas.microsoft.com/office/drawing/2014/main" id="{EF44F684-1F3F-6446-BDF2-290DDCE7CF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D15888-5FC6-2144-9B1E-F234B61D3BBF}"/>
              </a:ext>
            </a:extLst>
          </p:cNvPr>
          <p:cNvSpPr>
            <a:spLocks noGrp="1"/>
          </p:cNvSpPr>
          <p:nvPr>
            <p:ph type="sldNum" sz="quarter" idx="12"/>
          </p:nvPr>
        </p:nvSpPr>
        <p:spPr/>
        <p:txBody>
          <a:bodyPr/>
          <a:lstStyle/>
          <a:p>
            <a:fld id="{1DC0E942-C480-E741-9E4C-34974C0F70AA}" type="slidenum">
              <a:rPr lang="en-US" smtClean="0"/>
              <a:t>‹#›</a:t>
            </a:fld>
            <a:endParaRPr lang="en-US"/>
          </a:p>
        </p:txBody>
      </p:sp>
    </p:spTree>
    <p:extLst>
      <p:ext uri="{BB962C8B-B14F-4D97-AF65-F5344CB8AC3E}">
        <p14:creationId xmlns:p14="http://schemas.microsoft.com/office/powerpoint/2010/main" val="1090328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B6A07-21C2-914D-A2C5-F34BDCCCE2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0519AC-ACEA-3341-9894-E5A6ED36D5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052D885-2B11-0648-A4AC-98DB733A2C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0A0CCA-7DD1-0543-BF9D-4D2E9758E8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8C3CFA-F6EE-764B-BBB5-4DB10C7E6E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404C16-A128-EF4F-A328-4CFA38F520F0}"/>
              </a:ext>
            </a:extLst>
          </p:cNvPr>
          <p:cNvSpPr>
            <a:spLocks noGrp="1"/>
          </p:cNvSpPr>
          <p:nvPr>
            <p:ph type="dt" sz="half" idx="10"/>
          </p:nvPr>
        </p:nvSpPr>
        <p:spPr/>
        <p:txBody>
          <a:bodyPr/>
          <a:lstStyle/>
          <a:p>
            <a:fld id="{6FBFD16B-71F8-7741-B835-2DBF503E0419}" type="datetime1">
              <a:rPr lang="en-IN" smtClean="0"/>
              <a:t>10/09/24</a:t>
            </a:fld>
            <a:endParaRPr lang="en-US"/>
          </a:p>
        </p:txBody>
      </p:sp>
      <p:sp>
        <p:nvSpPr>
          <p:cNvPr id="8" name="Footer Placeholder 7">
            <a:extLst>
              <a:ext uri="{FF2B5EF4-FFF2-40B4-BE49-F238E27FC236}">
                <a16:creationId xmlns:a16="http://schemas.microsoft.com/office/drawing/2014/main" id="{1A176C7D-CC3A-8F43-A7FD-24A86529D5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850268-0479-7844-B7C6-49DA09DA425F}"/>
              </a:ext>
            </a:extLst>
          </p:cNvPr>
          <p:cNvSpPr>
            <a:spLocks noGrp="1"/>
          </p:cNvSpPr>
          <p:nvPr>
            <p:ph type="sldNum" sz="quarter" idx="12"/>
          </p:nvPr>
        </p:nvSpPr>
        <p:spPr/>
        <p:txBody>
          <a:bodyPr/>
          <a:lstStyle/>
          <a:p>
            <a:fld id="{1DC0E942-C480-E741-9E4C-34974C0F70AA}" type="slidenum">
              <a:rPr lang="en-US" smtClean="0"/>
              <a:t>‹#›</a:t>
            </a:fld>
            <a:endParaRPr lang="en-US"/>
          </a:p>
        </p:txBody>
      </p:sp>
    </p:spTree>
    <p:extLst>
      <p:ext uri="{BB962C8B-B14F-4D97-AF65-F5344CB8AC3E}">
        <p14:creationId xmlns:p14="http://schemas.microsoft.com/office/powerpoint/2010/main" val="2468498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09481-3E1C-3542-A852-A78B55AA25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784696-2103-B149-BB1B-934A23AF46E6}"/>
              </a:ext>
            </a:extLst>
          </p:cNvPr>
          <p:cNvSpPr>
            <a:spLocks noGrp="1"/>
          </p:cNvSpPr>
          <p:nvPr>
            <p:ph type="dt" sz="half" idx="10"/>
          </p:nvPr>
        </p:nvSpPr>
        <p:spPr/>
        <p:txBody>
          <a:bodyPr/>
          <a:lstStyle/>
          <a:p>
            <a:fld id="{0594898F-F375-7D4E-A38D-0077DC6BC48F}" type="datetime1">
              <a:rPr lang="en-IN" smtClean="0"/>
              <a:t>10/09/24</a:t>
            </a:fld>
            <a:endParaRPr lang="en-US"/>
          </a:p>
        </p:txBody>
      </p:sp>
      <p:sp>
        <p:nvSpPr>
          <p:cNvPr id="4" name="Footer Placeholder 3">
            <a:extLst>
              <a:ext uri="{FF2B5EF4-FFF2-40B4-BE49-F238E27FC236}">
                <a16:creationId xmlns:a16="http://schemas.microsoft.com/office/drawing/2014/main" id="{D18ABAF0-CAD0-3447-AFF0-1FA665CBAE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072FFB-E13D-5A44-B548-7AB9D5C3E145}"/>
              </a:ext>
            </a:extLst>
          </p:cNvPr>
          <p:cNvSpPr>
            <a:spLocks noGrp="1"/>
          </p:cNvSpPr>
          <p:nvPr>
            <p:ph type="sldNum" sz="quarter" idx="12"/>
          </p:nvPr>
        </p:nvSpPr>
        <p:spPr/>
        <p:txBody>
          <a:bodyPr/>
          <a:lstStyle/>
          <a:p>
            <a:fld id="{1DC0E942-C480-E741-9E4C-34974C0F70AA}" type="slidenum">
              <a:rPr lang="en-US" smtClean="0"/>
              <a:t>‹#›</a:t>
            </a:fld>
            <a:endParaRPr lang="en-US"/>
          </a:p>
        </p:txBody>
      </p:sp>
    </p:spTree>
    <p:extLst>
      <p:ext uri="{BB962C8B-B14F-4D97-AF65-F5344CB8AC3E}">
        <p14:creationId xmlns:p14="http://schemas.microsoft.com/office/powerpoint/2010/main" val="3615936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A51086-87B6-E543-A471-6A69D21607C9}"/>
              </a:ext>
            </a:extLst>
          </p:cNvPr>
          <p:cNvSpPr>
            <a:spLocks noGrp="1"/>
          </p:cNvSpPr>
          <p:nvPr>
            <p:ph type="dt" sz="half" idx="10"/>
          </p:nvPr>
        </p:nvSpPr>
        <p:spPr/>
        <p:txBody>
          <a:bodyPr/>
          <a:lstStyle/>
          <a:p>
            <a:fld id="{45A54F41-7937-B545-8678-E5BDA7C45DA5}" type="datetime1">
              <a:rPr lang="en-IN" smtClean="0"/>
              <a:t>10/09/24</a:t>
            </a:fld>
            <a:endParaRPr lang="en-US"/>
          </a:p>
        </p:txBody>
      </p:sp>
      <p:sp>
        <p:nvSpPr>
          <p:cNvPr id="3" name="Footer Placeholder 2">
            <a:extLst>
              <a:ext uri="{FF2B5EF4-FFF2-40B4-BE49-F238E27FC236}">
                <a16:creationId xmlns:a16="http://schemas.microsoft.com/office/drawing/2014/main" id="{29C803F7-5314-FD42-A90E-19365DA442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9051E5-A0CF-F74D-B78D-9B458F05667F}"/>
              </a:ext>
            </a:extLst>
          </p:cNvPr>
          <p:cNvSpPr>
            <a:spLocks noGrp="1"/>
          </p:cNvSpPr>
          <p:nvPr>
            <p:ph type="sldNum" sz="quarter" idx="12"/>
          </p:nvPr>
        </p:nvSpPr>
        <p:spPr/>
        <p:txBody>
          <a:bodyPr/>
          <a:lstStyle/>
          <a:p>
            <a:fld id="{1DC0E942-C480-E741-9E4C-34974C0F70AA}" type="slidenum">
              <a:rPr lang="en-US" smtClean="0"/>
              <a:t>‹#›</a:t>
            </a:fld>
            <a:endParaRPr lang="en-US"/>
          </a:p>
        </p:txBody>
      </p:sp>
    </p:spTree>
    <p:extLst>
      <p:ext uri="{BB962C8B-B14F-4D97-AF65-F5344CB8AC3E}">
        <p14:creationId xmlns:p14="http://schemas.microsoft.com/office/powerpoint/2010/main" val="2866786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16354-80D4-4F4F-B7F7-9D5CA11F8D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F909E4-DC45-F04C-B6B0-3B72250E95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77FF79-6D61-904A-A260-89F498E5B0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9E4B08-48FB-F04F-AF5A-055783BB0619}"/>
              </a:ext>
            </a:extLst>
          </p:cNvPr>
          <p:cNvSpPr>
            <a:spLocks noGrp="1"/>
          </p:cNvSpPr>
          <p:nvPr>
            <p:ph type="dt" sz="half" idx="10"/>
          </p:nvPr>
        </p:nvSpPr>
        <p:spPr/>
        <p:txBody>
          <a:bodyPr/>
          <a:lstStyle/>
          <a:p>
            <a:fld id="{14DE6376-D9BA-814B-91CD-33F9DADD6A03}" type="datetime1">
              <a:rPr lang="en-IN" smtClean="0"/>
              <a:t>10/09/24</a:t>
            </a:fld>
            <a:endParaRPr lang="en-US"/>
          </a:p>
        </p:txBody>
      </p:sp>
      <p:sp>
        <p:nvSpPr>
          <p:cNvPr id="6" name="Footer Placeholder 5">
            <a:extLst>
              <a:ext uri="{FF2B5EF4-FFF2-40B4-BE49-F238E27FC236}">
                <a16:creationId xmlns:a16="http://schemas.microsoft.com/office/drawing/2014/main" id="{6BB8B0EB-A6D2-B846-B81F-6BA0F386BA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29CCE7-FA15-4841-96CA-D59375207E5C}"/>
              </a:ext>
            </a:extLst>
          </p:cNvPr>
          <p:cNvSpPr>
            <a:spLocks noGrp="1"/>
          </p:cNvSpPr>
          <p:nvPr>
            <p:ph type="sldNum" sz="quarter" idx="12"/>
          </p:nvPr>
        </p:nvSpPr>
        <p:spPr/>
        <p:txBody>
          <a:bodyPr/>
          <a:lstStyle/>
          <a:p>
            <a:fld id="{1DC0E942-C480-E741-9E4C-34974C0F70AA}" type="slidenum">
              <a:rPr lang="en-US" smtClean="0"/>
              <a:t>‹#›</a:t>
            </a:fld>
            <a:endParaRPr lang="en-US"/>
          </a:p>
        </p:txBody>
      </p:sp>
    </p:spTree>
    <p:extLst>
      <p:ext uri="{BB962C8B-B14F-4D97-AF65-F5344CB8AC3E}">
        <p14:creationId xmlns:p14="http://schemas.microsoft.com/office/powerpoint/2010/main" val="1929934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9FDE-7956-5741-BC83-3DDA8789D5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9E785-CF8F-7744-A5CA-FB9055F839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E9551B-6C56-A742-AF84-797C874DA3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484C83-8E75-1F49-92BD-E6657A39AB8D}"/>
              </a:ext>
            </a:extLst>
          </p:cNvPr>
          <p:cNvSpPr>
            <a:spLocks noGrp="1"/>
          </p:cNvSpPr>
          <p:nvPr>
            <p:ph type="dt" sz="half" idx="10"/>
          </p:nvPr>
        </p:nvSpPr>
        <p:spPr/>
        <p:txBody>
          <a:bodyPr/>
          <a:lstStyle/>
          <a:p>
            <a:fld id="{4534B5FA-4B18-BC4E-99F8-656D9A60B8EA}" type="datetime1">
              <a:rPr lang="en-IN" smtClean="0"/>
              <a:t>10/09/24</a:t>
            </a:fld>
            <a:endParaRPr lang="en-US"/>
          </a:p>
        </p:txBody>
      </p:sp>
      <p:sp>
        <p:nvSpPr>
          <p:cNvPr id="6" name="Footer Placeholder 5">
            <a:extLst>
              <a:ext uri="{FF2B5EF4-FFF2-40B4-BE49-F238E27FC236}">
                <a16:creationId xmlns:a16="http://schemas.microsoft.com/office/drawing/2014/main" id="{3B7B80CF-31E0-C14A-A86B-B6CEC7126B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13069D-010B-F842-9B36-9160A553C04F}"/>
              </a:ext>
            </a:extLst>
          </p:cNvPr>
          <p:cNvSpPr>
            <a:spLocks noGrp="1"/>
          </p:cNvSpPr>
          <p:nvPr>
            <p:ph type="sldNum" sz="quarter" idx="12"/>
          </p:nvPr>
        </p:nvSpPr>
        <p:spPr/>
        <p:txBody>
          <a:bodyPr/>
          <a:lstStyle/>
          <a:p>
            <a:fld id="{1DC0E942-C480-E741-9E4C-34974C0F70AA}" type="slidenum">
              <a:rPr lang="en-US" smtClean="0"/>
              <a:t>‹#›</a:t>
            </a:fld>
            <a:endParaRPr lang="en-US"/>
          </a:p>
        </p:txBody>
      </p:sp>
    </p:spTree>
    <p:extLst>
      <p:ext uri="{BB962C8B-B14F-4D97-AF65-F5344CB8AC3E}">
        <p14:creationId xmlns:p14="http://schemas.microsoft.com/office/powerpoint/2010/main" val="4208823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0B119E-7A12-5443-B2BD-8A7B27D5A0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F980D3-EBCC-164D-8C86-D8A7D9FDAB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DEDB8-4082-3C48-BBE0-5B41C739D4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F4D25D-23B5-A140-93E7-60A8AB81FE7F}" type="datetime1">
              <a:rPr lang="en-IN" smtClean="0"/>
              <a:t>10/09/24</a:t>
            </a:fld>
            <a:endParaRPr lang="en-US"/>
          </a:p>
        </p:txBody>
      </p:sp>
      <p:sp>
        <p:nvSpPr>
          <p:cNvPr id="5" name="Footer Placeholder 4">
            <a:extLst>
              <a:ext uri="{FF2B5EF4-FFF2-40B4-BE49-F238E27FC236}">
                <a16:creationId xmlns:a16="http://schemas.microsoft.com/office/drawing/2014/main" id="{DB2F085B-5D42-794B-A04A-45424281F4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20B380-0A0E-6244-BEDA-274545FED5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C0E942-C480-E741-9E4C-34974C0F70AA}" type="slidenum">
              <a:rPr lang="en-US" smtClean="0"/>
              <a:t>‹#›</a:t>
            </a:fld>
            <a:endParaRPr lang="en-US"/>
          </a:p>
        </p:txBody>
      </p:sp>
    </p:spTree>
    <p:extLst>
      <p:ext uri="{BB962C8B-B14F-4D97-AF65-F5344CB8AC3E}">
        <p14:creationId xmlns:p14="http://schemas.microsoft.com/office/powerpoint/2010/main" val="3311221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37.tiff"/><Relationship Id="rId18" Type="http://schemas.openxmlformats.org/officeDocument/2006/relationships/image" Target="../media/image42.tiff"/><Relationship Id="rId26" Type="http://schemas.openxmlformats.org/officeDocument/2006/relationships/image" Target="../media/image50.tiff"/><Relationship Id="rId3" Type="http://schemas.openxmlformats.org/officeDocument/2006/relationships/notesSlide" Target="../notesSlides/notesSlide11.xml"/><Relationship Id="rId21" Type="http://schemas.openxmlformats.org/officeDocument/2006/relationships/image" Target="../media/image45.tiff"/><Relationship Id="rId7" Type="http://schemas.microsoft.com/office/2007/relationships/hdphoto" Target="../media/hdphoto8.wdp"/><Relationship Id="rId12" Type="http://schemas.openxmlformats.org/officeDocument/2006/relationships/image" Target="../media/image36.tiff"/><Relationship Id="rId17" Type="http://schemas.openxmlformats.org/officeDocument/2006/relationships/image" Target="../media/image41.tiff"/><Relationship Id="rId25" Type="http://schemas.openxmlformats.org/officeDocument/2006/relationships/image" Target="../media/image49.tiff"/><Relationship Id="rId2" Type="http://schemas.openxmlformats.org/officeDocument/2006/relationships/slideLayout" Target="../slideLayouts/slideLayout2.xml"/><Relationship Id="rId16" Type="http://schemas.openxmlformats.org/officeDocument/2006/relationships/image" Target="../media/image40.tiff"/><Relationship Id="rId20" Type="http://schemas.openxmlformats.org/officeDocument/2006/relationships/image" Target="../media/image44.tiff"/><Relationship Id="rId1" Type="http://schemas.openxmlformats.org/officeDocument/2006/relationships/tags" Target="../tags/tag10.xml"/><Relationship Id="rId6" Type="http://schemas.microsoft.com/office/2007/relationships/hdphoto" Target="../media/hdphoto7.wdp"/><Relationship Id="rId11" Type="http://schemas.openxmlformats.org/officeDocument/2006/relationships/image" Target="../media/image35.tiff"/><Relationship Id="rId24" Type="http://schemas.openxmlformats.org/officeDocument/2006/relationships/image" Target="../media/image48.tiff"/><Relationship Id="rId5" Type="http://schemas.openxmlformats.org/officeDocument/2006/relationships/image" Target="../media/image33.png"/><Relationship Id="rId15" Type="http://schemas.openxmlformats.org/officeDocument/2006/relationships/image" Target="../media/image39.tiff"/><Relationship Id="rId23" Type="http://schemas.openxmlformats.org/officeDocument/2006/relationships/image" Target="../media/image47.tiff"/><Relationship Id="rId28" Type="http://schemas.openxmlformats.org/officeDocument/2006/relationships/image" Target="../media/image52.tiff"/><Relationship Id="rId10" Type="http://schemas.openxmlformats.org/officeDocument/2006/relationships/image" Target="../media/image34.tiff"/><Relationship Id="rId19" Type="http://schemas.openxmlformats.org/officeDocument/2006/relationships/image" Target="../media/image43.tiff"/><Relationship Id="rId4" Type="http://schemas.openxmlformats.org/officeDocument/2006/relationships/image" Target="../media/image32.png"/><Relationship Id="rId9" Type="http://schemas.microsoft.com/office/2007/relationships/hdphoto" Target="../media/hdphoto10.wdp"/><Relationship Id="rId14" Type="http://schemas.openxmlformats.org/officeDocument/2006/relationships/image" Target="../media/image38.tiff"/><Relationship Id="rId22" Type="http://schemas.openxmlformats.org/officeDocument/2006/relationships/image" Target="../media/image46.tiff"/><Relationship Id="rId27" Type="http://schemas.openxmlformats.org/officeDocument/2006/relationships/image" Target="../media/image51.tiff"/></Relationships>
</file>

<file path=ppt/slides/_rels/slide14.xml.rels><?xml version="1.0" encoding="UTF-8" standalone="yes"?>
<Relationships xmlns="http://schemas.openxmlformats.org/package/2006/relationships"><Relationship Id="rId8" Type="http://schemas.openxmlformats.org/officeDocument/2006/relationships/image" Target="../media/image57.tiff"/><Relationship Id="rId13" Type="http://schemas.openxmlformats.org/officeDocument/2006/relationships/image" Target="../media/image62.tiff"/><Relationship Id="rId18" Type="http://schemas.openxmlformats.org/officeDocument/2006/relationships/image" Target="../media/image67.tiff"/><Relationship Id="rId3" Type="http://schemas.openxmlformats.org/officeDocument/2006/relationships/notesSlide" Target="../notesSlides/notesSlide12.xml"/><Relationship Id="rId21" Type="http://schemas.openxmlformats.org/officeDocument/2006/relationships/image" Target="../media/image70.tiff"/><Relationship Id="rId7" Type="http://schemas.openxmlformats.org/officeDocument/2006/relationships/image" Target="../media/image56.tiff"/><Relationship Id="rId12" Type="http://schemas.openxmlformats.org/officeDocument/2006/relationships/image" Target="../media/image61.tiff"/><Relationship Id="rId17" Type="http://schemas.openxmlformats.org/officeDocument/2006/relationships/image" Target="../media/image66.tiff"/><Relationship Id="rId2" Type="http://schemas.openxmlformats.org/officeDocument/2006/relationships/slideLayout" Target="../slideLayouts/slideLayout2.xml"/><Relationship Id="rId16" Type="http://schemas.openxmlformats.org/officeDocument/2006/relationships/image" Target="../media/image65.tiff"/><Relationship Id="rId20" Type="http://schemas.openxmlformats.org/officeDocument/2006/relationships/image" Target="../media/image69.tiff"/><Relationship Id="rId1" Type="http://schemas.openxmlformats.org/officeDocument/2006/relationships/tags" Target="../tags/tag11.xml"/><Relationship Id="rId6" Type="http://schemas.openxmlformats.org/officeDocument/2006/relationships/image" Target="../media/image55.tiff"/><Relationship Id="rId11" Type="http://schemas.openxmlformats.org/officeDocument/2006/relationships/image" Target="../media/image60.tiff"/><Relationship Id="rId5" Type="http://schemas.openxmlformats.org/officeDocument/2006/relationships/image" Target="../media/image54.tiff"/><Relationship Id="rId15" Type="http://schemas.openxmlformats.org/officeDocument/2006/relationships/image" Target="../media/image64.tiff"/><Relationship Id="rId10" Type="http://schemas.openxmlformats.org/officeDocument/2006/relationships/image" Target="../media/image59.tiff"/><Relationship Id="rId19" Type="http://schemas.openxmlformats.org/officeDocument/2006/relationships/image" Target="../media/image68.tiff"/><Relationship Id="rId4" Type="http://schemas.openxmlformats.org/officeDocument/2006/relationships/image" Target="../media/image53.tiff"/><Relationship Id="rId9" Type="http://schemas.openxmlformats.org/officeDocument/2006/relationships/image" Target="../media/image58.tiff"/><Relationship Id="rId14" Type="http://schemas.openxmlformats.org/officeDocument/2006/relationships/image" Target="../media/image63.tiff"/><Relationship Id="rId22" Type="http://schemas.openxmlformats.org/officeDocument/2006/relationships/image" Target="../media/image71.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notesSlide" Target="../notesSlides/notesSlide13.xml"/><Relationship Id="rId7" Type="http://schemas.microsoft.com/office/2007/relationships/hdphoto" Target="../media/hdphoto12.wdp"/><Relationship Id="rId12" Type="http://schemas.microsoft.com/office/2007/relationships/hdphoto" Target="../media/hdphoto4.wdp"/><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11.wdp"/><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3.jpeg"/><Relationship Id="rId4" Type="http://schemas.openxmlformats.org/officeDocument/2006/relationships/image" Target="../media/image6.png"/><Relationship Id="rId9" Type="http://schemas.microsoft.com/office/2007/relationships/hdphoto" Target="../media/hdphoto14.wdp"/></Relationships>
</file>

<file path=ppt/slides/_rels/slide17.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14.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3.jpeg"/><Relationship Id="rId4" Type="http://schemas.openxmlformats.org/officeDocument/2006/relationships/image" Target="../media/image6.png"/><Relationship Id="rId9"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57.tiff"/><Relationship Id="rId13" Type="http://schemas.openxmlformats.org/officeDocument/2006/relationships/image" Target="../media/image62.tiff"/><Relationship Id="rId18" Type="http://schemas.openxmlformats.org/officeDocument/2006/relationships/image" Target="../media/image67.tiff"/><Relationship Id="rId3" Type="http://schemas.openxmlformats.org/officeDocument/2006/relationships/notesSlide" Target="../notesSlides/notesSlide15.xml"/><Relationship Id="rId21" Type="http://schemas.openxmlformats.org/officeDocument/2006/relationships/image" Target="../media/image70.tiff"/><Relationship Id="rId7" Type="http://schemas.openxmlformats.org/officeDocument/2006/relationships/image" Target="../media/image56.tiff"/><Relationship Id="rId12" Type="http://schemas.openxmlformats.org/officeDocument/2006/relationships/image" Target="../media/image61.tiff"/><Relationship Id="rId17" Type="http://schemas.openxmlformats.org/officeDocument/2006/relationships/image" Target="../media/image66.tiff"/><Relationship Id="rId2" Type="http://schemas.openxmlformats.org/officeDocument/2006/relationships/slideLayout" Target="../slideLayouts/slideLayout2.xml"/><Relationship Id="rId16" Type="http://schemas.openxmlformats.org/officeDocument/2006/relationships/image" Target="../media/image65.tiff"/><Relationship Id="rId20" Type="http://schemas.openxmlformats.org/officeDocument/2006/relationships/image" Target="../media/image69.tiff"/><Relationship Id="rId1" Type="http://schemas.openxmlformats.org/officeDocument/2006/relationships/tags" Target="../tags/tag14.xml"/><Relationship Id="rId6" Type="http://schemas.openxmlformats.org/officeDocument/2006/relationships/image" Target="../media/image55.tiff"/><Relationship Id="rId11" Type="http://schemas.openxmlformats.org/officeDocument/2006/relationships/image" Target="../media/image60.tiff"/><Relationship Id="rId5" Type="http://schemas.openxmlformats.org/officeDocument/2006/relationships/image" Target="../media/image54.tiff"/><Relationship Id="rId15" Type="http://schemas.openxmlformats.org/officeDocument/2006/relationships/image" Target="../media/image64.tiff"/><Relationship Id="rId10" Type="http://schemas.openxmlformats.org/officeDocument/2006/relationships/image" Target="../media/image59.tiff"/><Relationship Id="rId19" Type="http://schemas.openxmlformats.org/officeDocument/2006/relationships/image" Target="../media/image68.tiff"/><Relationship Id="rId4" Type="http://schemas.openxmlformats.org/officeDocument/2006/relationships/image" Target="../media/image53.tiff"/><Relationship Id="rId9" Type="http://schemas.openxmlformats.org/officeDocument/2006/relationships/image" Target="../media/image58.tiff"/><Relationship Id="rId14" Type="http://schemas.openxmlformats.org/officeDocument/2006/relationships/image" Target="../media/image63.tiff"/><Relationship Id="rId22" Type="http://schemas.openxmlformats.org/officeDocument/2006/relationships/image" Target="../media/image71.tiff"/></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5.tiff"/><Relationship Id="rId3" Type="http://schemas.openxmlformats.org/officeDocument/2006/relationships/notesSlide" Target="../notesSlides/notesSlide16.xml"/><Relationship Id="rId7" Type="http://schemas.microsoft.com/office/2007/relationships/hdphoto" Target="../media/hdphoto16.wdp"/><Relationship Id="rId12"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15.xml"/><Relationship Id="rId6" Type="http://schemas.microsoft.com/office/2007/relationships/hdphoto" Target="../media/hdphoto13.wdp"/><Relationship Id="rId11" Type="http://schemas.openxmlformats.org/officeDocument/2006/relationships/hyperlink" Target="https://www.google.com/url?sa=i&amp;url=https://www.vexels.com/icon/laptop/&amp;psig=AOvVaw2Na73nhtrkmPBJfh7qTRC1&amp;ust=1670297058807000&amp;source=images&amp;cd=vfe&amp;ved=0CA8QjRxqFwoTCOCkhMnD4fsCFQAAAAAdAAAAABAL" TargetMode="External"/><Relationship Id="rId5" Type="http://schemas.microsoft.com/office/2007/relationships/hdphoto" Target="../media/hdphoto4.wdp"/><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tiff"/><Relationship Id="rId2" Type="http://schemas.openxmlformats.org/officeDocument/2006/relationships/slideLayout" Target="../slideLayouts/slideLayout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5.tiff"/><Relationship Id="rId3" Type="http://schemas.openxmlformats.org/officeDocument/2006/relationships/image" Target="../media/image7.png"/><Relationship Id="rId7" Type="http://schemas.microsoft.com/office/2007/relationships/hdphoto" Target="../media/hdphoto18.wdp"/><Relationship Id="rId12"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16.xml"/><Relationship Id="rId6" Type="http://schemas.microsoft.com/office/2007/relationships/hdphoto" Target="../media/hdphoto13.wdp"/><Relationship Id="rId11" Type="http://schemas.openxmlformats.org/officeDocument/2006/relationships/hyperlink" Target="https://www.google.com/url?sa=i&amp;url=https://www.vexels.com/icon/laptop/&amp;psig=AOvVaw2Na73nhtrkmPBJfh7qTRC1&amp;ust=1670297058807000&amp;source=images&amp;cd=vfe&amp;ved=0CA8QjRxqFwoTCOCkhMnD4fsCFQAAAAAdAAAAABAL" TargetMode="External"/><Relationship Id="rId5" Type="http://schemas.microsoft.com/office/2007/relationships/hdphoto" Target="../media/hdphoto17.wdp"/><Relationship Id="rId10" Type="http://schemas.openxmlformats.org/officeDocument/2006/relationships/image" Target="../media/image13.jpeg"/><Relationship Id="rId4" Type="http://schemas.microsoft.com/office/2007/relationships/hdphoto" Target="../media/hdphoto4.wdp"/><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5.tiff"/><Relationship Id="rId3" Type="http://schemas.openxmlformats.org/officeDocument/2006/relationships/image" Target="../media/image7.png"/><Relationship Id="rId7" Type="http://schemas.microsoft.com/office/2007/relationships/hdphoto" Target="../media/hdphoto22.wdp"/><Relationship Id="rId12"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17.xml"/><Relationship Id="rId6" Type="http://schemas.microsoft.com/office/2007/relationships/hdphoto" Target="../media/hdphoto21.wdp"/><Relationship Id="rId11" Type="http://schemas.openxmlformats.org/officeDocument/2006/relationships/hyperlink" Target="https://www.google.com/url?sa=i&amp;url=https://www.vexels.com/icon/laptop/&amp;psig=AOvVaw2Na73nhtrkmPBJfh7qTRC1&amp;ust=1670297058807000&amp;source=images&amp;cd=vfe&amp;ved=0CA8QjRxqFwoTCOCkhMnD4fsCFQAAAAAdAAAAABAL" TargetMode="External"/><Relationship Id="rId5" Type="http://schemas.microsoft.com/office/2007/relationships/hdphoto" Target="../media/hdphoto20.wdp"/><Relationship Id="rId10" Type="http://schemas.openxmlformats.org/officeDocument/2006/relationships/image" Target="../media/image13.jpeg"/><Relationship Id="rId4" Type="http://schemas.microsoft.com/office/2007/relationships/hdphoto" Target="../media/hdphoto19.wdp"/><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hyperlink" Target="http://www.github.com/uva-linklab/nexusedg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8.tiff"/><Relationship Id="rId5" Type="http://schemas.openxmlformats.org/officeDocument/2006/relationships/image" Target="../media/image77.png"/><Relationship Id="rId4" Type="http://schemas.openxmlformats.org/officeDocument/2006/relationships/image" Target="../media/image76.tiff"/></Relationships>
</file>

<file path=ppt/slides/_rels/slide2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2.xml"/><Relationship Id="rId4" Type="http://schemas.openxmlformats.org/officeDocument/2006/relationships/image" Target="../media/image83.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1.png"/><Relationship Id="rId18" Type="http://schemas.openxmlformats.org/officeDocument/2006/relationships/image" Target="../media/image16.jpeg"/><Relationship Id="rId3" Type="http://schemas.openxmlformats.org/officeDocument/2006/relationships/notesSlide" Target="../notesSlides/notesSlide2.xml"/><Relationship Id="rId21" Type="http://schemas.microsoft.com/office/2007/relationships/hdphoto" Target="../media/hdphoto6.wdp"/><Relationship Id="rId7" Type="http://schemas.microsoft.com/office/2007/relationships/hdphoto" Target="../media/hdphoto3.wdp"/><Relationship Id="rId12" Type="http://schemas.openxmlformats.org/officeDocument/2006/relationships/image" Target="../media/image10.jpeg"/><Relationship Id="rId17" Type="http://schemas.openxmlformats.org/officeDocument/2006/relationships/image" Target="../media/image15.png"/><Relationship Id="rId2" Type="http://schemas.openxmlformats.org/officeDocument/2006/relationships/slideLayout" Target="../slideLayouts/slideLayout2.xml"/><Relationship Id="rId16" Type="http://schemas.openxmlformats.org/officeDocument/2006/relationships/image" Target="../media/image14.jpeg"/><Relationship Id="rId20" Type="http://schemas.openxmlformats.org/officeDocument/2006/relationships/image" Target="../media/image18.png"/><Relationship Id="rId1" Type="http://schemas.openxmlformats.org/officeDocument/2006/relationships/tags" Target="../tags/tag2.xml"/><Relationship Id="rId6" Type="http://schemas.microsoft.com/office/2007/relationships/hdphoto" Target="../media/hdphoto2.wdp"/><Relationship Id="rId11" Type="http://schemas.openxmlformats.org/officeDocument/2006/relationships/image" Target="../media/image9.jpeg"/><Relationship Id="rId5" Type="http://schemas.openxmlformats.org/officeDocument/2006/relationships/image" Target="../media/image7.png"/><Relationship Id="rId15" Type="http://schemas.openxmlformats.org/officeDocument/2006/relationships/image" Target="../media/image13.jpe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6.png"/><Relationship Id="rId9" Type="http://schemas.microsoft.com/office/2007/relationships/hdphoto" Target="../media/hdphoto5.wdp"/><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9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0.jpeg"/><Relationship Id="rId4" Type="http://schemas.openxmlformats.org/officeDocument/2006/relationships/image" Target="../media/image19.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hyperlink" Target="http://www.cs.virginia.edu/~nn5rh" TargetMode="External"/><Relationship Id="rId4" Type="http://schemas.openxmlformats.org/officeDocument/2006/relationships/image" Target="../media/image95.svg"/></Relationships>
</file>

<file path=ppt/slides/_rels/slide5.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notesSlide" Target="../notesSlides/notesSlide4.xml"/><Relationship Id="rId7" Type="http://schemas.openxmlformats.org/officeDocument/2006/relationships/image" Target="../media/image24.tif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7CCFD-C48D-1742-91ED-B073BD26FA9A}"/>
              </a:ext>
            </a:extLst>
          </p:cNvPr>
          <p:cNvSpPr>
            <a:spLocks noGrp="1"/>
          </p:cNvSpPr>
          <p:nvPr>
            <p:ph type="ctrTitle"/>
          </p:nvPr>
        </p:nvSpPr>
        <p:spPr>
          <a:xfrm>
            <a:off x="0" y="1800225"/>
            <a:ext cx="12192000" cy="1609764"/>
          </a:xfrm>
        </p:spPr>
        <p:txBody>
          <a:bodyPr>
            <a:normAutofit/>
          </a:bodyPr>
          <a:lstStyle/>
          <a:p>
            <a:pPr>
              <a:lnSpc>
                <a:spcPts val="4820"/>
              </a:lnSpc>
            </a:pPr>
            <a:r>
              <a:rPr lang="en-US" sz="4200" dirty="0">
                <a:solidFill>
                  <a:srgbClr val="002060"/>
                </a:solidFill>
              </a:rPr>
              <a:t>NexusEdge: Leveraging IoT Gateways for a </a:t>
            </a:r>
            <a:br>
              <a:rPr lang="en-US" sz="4200" dirty="0">
                <a:solidFill>
                  <a:srgbClr val="002060"/>
                </a:solidFill>
              </a:rPr>
            </a:br>
            <a:r>
              <a:rPr lang="en-US" sz="4200" dirty="0">
                <a:solidFill>
                  <a:srgbClr val="002060"/>
                </a:solidFill>
              </a:rPr>
              <a:t>Decentralized Edge Computing Platform </a:t>
            </a:r>
            <a:endParaRPr lang="en-US" sz="4200" dirty="0"/>
          </a:p>
        </p:txBody>
      </p:sp>
      <p:sp>
        <p:nvSpPr>
          <p:cNvPr id="3" name="Subtitle 2">
            <a:extLst>
              <a:ext uri="{FF2B5EF4-FFF2-40B4-BE49-F238E27FC236}">
                <a16:creationId xmlns:a16="http://schemas.microsoft.com/office/drawing/2014/main" id="{90244B2E-50AB-524F-BE5F-A86BFEED00FC}"/>
              </a:ext>
            </a:extLst>
          </p:cNvPr>
          <p:cNvSpPr>
            <a:spLocks noGrp="1"/>
          </p:cNvSpPr>
          <p:nvPr>
            <p:ph type="subTitle" idx="1"/>
          </p:nvPr>
        </p:nvSpPr>
        <p:spPr>
          <a:xfrm>
            <a:off x="0" y="3805243"/>
            <a:ext cx="12192000" cy="2343150"/>
          </a:xfrm>
        </p:spPr>
        <p:txBody>
          <a:bodyPr>
            <a:normAutofit/>
          </a:bodyPr>
          <a:lstStyle/>
          <a:p>
            <a:pPr>
              <a:spcBef>
                <a:spcPts val="0"/>
              </a:spcBef>
            </a:pPr>
            <a:r>
              <a:rPr lang="en-US" sz="2800" u="sng" dirty="0">
                <a:solidFill>
                  <a:schemeClr val="accent2"/>
                </a:solidFill>
                <a:latin typeface="+mj-lt"/>
              </a:rPr>
              <a:t>Nabeel Nasir</a:t>
            </a:r>
            <a:r>
              <a:rPr lang="en-US" sz="2800" dirty="0">
                <a:solidFill>
                  <a:schemeClr val="accent2"/>
                </a:solidFill>
                <a:latin typeface="+mj-lt"/>
              </a:rPr>
              <a:t>, Victor Ariel Leal Sobral, Li-Pang Huang, Bradford Campbell </a:t>
            </a:r>
          </a:p>
          <a:p>
            <a:pPr>
              <a:spcBef>
                <a:spcPts val="0"/>
              </a:spcBef>
            </a:pPr>
            <a:r>
              <a:rPr lang="en-US" sz="2800" dirty="0">
                <a:solidFill>
                  <a:schemeClr val="accent2"/>
                </a:solidFill>
                <a:latin typeface="+mj-lt"/>
              </a:rPr>
              <a:t>University of Virginia</a:t>
            </a:r>
          </a:p>
          <a:p>
            <a:pPr>
              <a:spcBef>
                <a:spcPts val="0"/>
              </a:spcBef>
            </a:pPr>
            <a:endParaRPr lang="en-US" b="1" dirty="0">
              <a:solidFill>
                <a:schemeClr val="accent2"/>
              </a:solidFill>
              <a:latin typeface="+mj-lt"/>
            </a:endParaRPr>
          </a:p>
          <a:p>
            <a:pPr>
              <a:spcBef>
                <a:spcPts val="0"/>
              </a:spcBef>
            </a:pPr>
            <a:r>
              <a:rPr lang="en-US" dirty="0">
                <a:solidFill>
                  <a:schemeClr val="bg1">
                    <a:lumMod val="65000"/>
                  </a:schemeClr>
                </a:solidFill>
                <a:latin typeface="+mj-lt"/>
              </a:rPr>
              <a:t>7</a:t>
            </a:r>
            <a:r>
              <a:rPr lang="en-US" baseline="30000" dirty="0">
                <a:solidFill>
                  <a:schemeClr val="bg1">
                    <a:lumMod val="65000"/>
                  </a:schemeClr>
                </a:solidFill>
                <a:latin typeface="+mj-lt"/>
              </a:rPr>
              <a:t>th</a:t>
            </a:r>
            <a:r>
              <a:rPr lang="en-US" dirty="0">
                <a:solidFill>
                  <a:schemeClr val="bg1">
                    <a:lumMod val="65000"/>
                  </a:schemeClr>
                </a:solidFill>
                <a:latin typeface="+mj-lt"/>
              </a:rPr>
              <a:t> ACM/IEEE Symposium on Edge Computing (SEC), 2022</a:t>
            </a:r>
          </a:p>
        </p:txBody>
      </p:sp>
      <p:pic>
        <p:nvPicPr>
          <p:cNvPr id="5" name="Picture 4">
            <a:extLst>
              <a:ext uri="{FF2B5EF4-FFF2-40B4-BE49-F238E27FC236}">
                <a16:creationId xmlns:a16="http://schemas.microsoft.com/office/drawing/2014/main" id="{54920A02-931D-E04C-AAC1-F37B5212861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250" t="18730" r="12727" b="23542"/>
          <a:stretch/>
        </p:blipFill>
        <p:spPr>
          <a:xfrm>
            <a:off x="9271368" y="300038"/>
            <a:ext cx="2601546" cy="715962"/>
          </a:xfrm>
          <a:prstGeom prst="rect">
            <a:avLst/>
          </a:prstGeom>
        </p:spPr>
      </p:pic>
      <p:pic>
        <p:nvPicPr>
          <p:cNvPr id="6" name="Picture 5">
            <a:extLst>
              <a:ext uri="{FF2B5EF4-FFF2-40B4-BE49-F238E27FC236}">
                <a16:creationId xmlns:a16="http://schemas.microsoft.com/office/drawing/2014/main" id="{AE6FE901-19D3-1D44-9FF5-3FD8DE539D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262" y="397968"/>
            <a:ext cx="3298810" cy="618032"/>
          </a:xfrm>
          <a:prstGeom prst="rect">
            <a:avLst/>
          </a:prstGeom>
        </p:spPr>
      </p:pic>
    </p:spTree>
    <p:extLst>
      <p:ext uri="{BB962C8B-B14F-4D97-AF65-F5344CB8AC3E}">
        <p14:creationId xmlns:p14="http://schemas.microsoft.com/office/powerpoint/2010/main" val="1026587122"/>
      </p:ext>
    </p:extLst>
  </p:cSld>
  <p:clrMapOvr>
    <a:masterClrMapping/>
  </p:clrMapOvr>
  <mc:AlternateContent xmlns:mc="http://schemas.openxmlformats.org/markup-compatibility/2006" xmlns:p14="http://schemas.microsoft.com/office/powerpoint/2010/main">
    <mc:Choice Requires="p14">
      <p:transition spd="slow" p14:dur="2000" advTm="25631"/>
    </mc:Choice>
    <mc:Fallback xmlns="">
      <p:transition spd="slow" advTm="2563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ABDFA-A00D-FE45-B956-EA9EFF04302A}"/>
              </a:ext>
            </a:extLst>
          </p:cNvPr>
          <p:cNvSpPr>
            <a:spLocks noGrp="1"/>
          </p:cNvSpPr>
          <p:nvPr>
            <p:ph type="title"/>
          </p:nvPr>
        </p:nvSpPr>
        <p:spPr>
          <a:xfrm>
            <a:off x="838199" y="226344"/>
            <a:ext cx="10515600" cy="1325563"/>
          </a:xfrm>
        </p:spPr>
        <p:txBody>
          <a:bodyPr>
            <a:normAutofit/>
          </a:bodyPr>
          <a:lstStyle/>
          <a:p>
            <a:pPr algn="ctr"/>
            <a:r>
              <a:rPr lang="en-US" sz="3600" dirty="0"/>
              <a:t>Inherently Distributed Applications</a:t>
            </a:r>
          </a:p>
        </p:txBody>
      </p:sp>
      <p:sp>
        <p:nvSpPr>
          <p:cNvPr id="3" name="Slide Number Placeholder 2">
            <a:extLst>
              <a:ext uri="{FF2B5EF4-FFF2-40B4-BE49-F238E27FC236}">
                <a16:creationId xmlns:a16="http://schemas.microsoft.com/office/drawing/2014/main" id="{C0270AF3-1609-7F45-84B7-BC0C8EDCC26D}"/>
              </a:ext>
            </a:extLst>
          </p:cNvPr>
          <p:cNvSpPr>
            <a:spLocks noGrp="1"/>
          </p:cNvSpPr>
          <p:nvPr>
            <p:ph type="sldNum" sz="quarter" idx="12"/>
          </p:nvPr>
        </p:nvSpPr>
        <p:spPr/>
        <p:txBody>
          <a:bodyPr/>
          <a:lstStyle/>
          <a:p>
            <a:fld id="{1DC0E942-C480-E741-9E4C-34974C0F70AA}" type="slidenum">
              <a:rPr lang="en-US" smtClean="0"/>
              <a:t>10</a:t>
            </a:fld>
            <a:endParaRPr lang="en-US"/>
          </a:p>
        </p:txBody>
      </p:sp>
      <p:sp>
        <p:nvSpPr>
          <p:cNvPr id="12" name="TextBox 11">
            <a:extLst>
              <a:ext uri="{FF2B5EF4-FFF2-40B4-BE49-F238E27FC236}">
                <a16:creationId xmlns:a16="http://schemas.microsoft.com/office/drawing/2014/main" id="{7339A776-980A-2842-BF87-6095D72B8582}"/>
              </a:ext>
            </a:extLst>
          </p:cNvPr>
          <p:cNvSpPr txBox="1"/>
          <p:nvPr/>
        </p:nvSpPr>
        <p:spPr>
          <a:xfrm>
            <a:off x="6487168" y="4883052"/>
            <a:ext cx="5224916" cy="400110"/>
          </a:xfrm>
          <a:prstGeom prst="rect">
            <a:avLst/>
          </a:prstGeom>
          <a:noFill/>
        </p:spPr>
        <p:txBody>
          <a:bodyPr wrap="square" rtlCol="0">
            <a:spAutoFit/>
          </a:bodyPr>
          <a:lstStyle/>
          <a:p>
            <a:pPr algn="ctr"/>
            <a:r>
              <a:rPr lang="en-US" sz="2000" dirty="0"/>
              <a:t>Distributed Firmware Update for IoT Devices [4]</a:t>
            </a:r>
          </a:p>
        </p:txBody>
      </p:sp>
      <p:sp>
        <p:nvSpPr>
          <p:cNvPr id="4" name="TextBox 3">
            <a:extLst>
              <a:ext uri="{FF2B5EF4-FFF2-40B4-BE49-F238E27FC236}">
                <a16:creationId xmlns:a16="http://schemas.microsoft.com/office/drawing/2014/main" id="{767B5CD7-0667-3C42-8A21-5D3257A8AAEC}"/>
              </a:ext>
            </a:extLst>
          </p:cNvPr>
          <p:cNvSpPr txBox="1"/>
          <p:nvPr/>
        </p:nvSpPr>
        <p:spPr>
          <a:xfrm>
            <a:off x="838199" y="4883052"/>
            <a:ext cx="4788811" cy="400110"/>
          </a:xfrm>
          <a:prstGeom prst="rect">
            <a:avLst/>
          </a:prstGeom>
          <a:noFill/>
        </p:spPr>
        <p:txBody>
          <a:bodyPr wrap="none" rtlCol="0">
            <a:spAutoFit/>
          </a:bodyPr>
          <a:lstStyle/>
          <a:p>
            <a:r>
              <a:rPr lang="en-US" sz="2000" dirty="0"/>
              <a:t>BLE Pairing Handoff across IoT Gateways [3] </a:t>
            </a:r>
          </a:p>
        </p:txBody>
      </p:sp>
      <p:sp>
        <p:nvSpPr>
          <p:cNvPr id="11" name="TextBox 10">
            <a:extLst>
              <a:ext uri="{FF2B5EF4-FFF2-40B4-BE49-F238E27FC236}">
                <a16:creationId xmlns:a16="http://schemas.microsoft.com/office/drawing/2014/main" id="{C5101794-9930-D243-B3FD-C3352DB1BE64}"/>
              </a:ext>
            </a:extLst>
          </p:cNvPr>
          <p:cNvSpPr txBox="1"/>
          <p:nvPr/>
        </p:nvSpPr>
        <p:spPr>
          <a:xfrm>
            <a:off x="145256" y="5997460"/>
            <a:ext cx="11901487" cy="341632"/>
          </a:xfrm>
          <a:prstGeom prst="rect">
            <a:avLst/>
          </a:prstGeom>
          <a:noFill/>
        </p:spPr>
        <p:txBody>
          <a:bodyPr wrap="square" rtlCol="0">
            <a:spAutoFit/>
          </a:bodyPr>
          <a:lstStyle/>
          <a:p>
            <a:pPr>
              <a:lnSpc>
                <a:spcPts val="2100"/>
              </a:lnSpc>
            </a:pPr>
            <a:r>
              <a:rPr lang="en-US" sz="1400" dirty="0">
                <a:solidFill>
                  <a:schemeClr val="tx1">
                    <a:lumMod val="50000"/>
                    <a:lumOff val="50000"/>
                  </a:schemeClr>
                </a:solidFill>
              </a:rPr>
              <a:t>[3] S. R. Hussain et al. “</a:t>
            </a:r>
            <a:r>
              <a:rPr lang="en-US" sz="1400" dirty="0" err="1">
                <a:solidFill>
                  <a:schemeClr val="tx1">
                    <a:lumMod val="50000"/>
                    <a:lumOff val="50000"/>
                  </a:schemeClr>
                </a:solidFill>
              </a:rPr>
              <a:t>Seamblue</a:t>
            </a:r>
            <a:r>
              <a:rPr lang="en-US" sz="1400" dirty="0">
                <a:solidFill>
                  <a:schemeClr val="tx1">
                    <a:lumMod val="50000"/>
                    <a:lumOff val="50000"/>
                  </a:schemeClr>
                </a:solidFill>
              </a:rPr>
              <a:t>: Seamless </a:t>
            </a:r>
            <a:r>
              <a:rPr lang="en-US" sz="1400" dirty="0" err="1">
                <a:solidFill>
                  <a:schemeClr val="tx1">
                    <a:lumMod val="50000"/>
                    <a:lumOff val="50000"/>
                  </a:schemeClr>
                </a:solidFill>
              </a:rPr>
              <a:t>bluetooth</a:t>
            </a:r>
            <a:r>
              <a:rPr lang="en-US" sz="1400" dirty="0">
                <a:solidFill>
                  <a:schemeClr val="tx1">
                    <a:lumMod val="50000"/>
                    <a:lumOff val="50000"/>
                  </a:schemeClr>
                </a:solidFill>
              </a:rPr>
              <a:t> low energy connection migration for unmodified </a:t>
            </a:r>
            <a:r>
              <a:rPr lang="en-US" sz="1400" dirty="0" err="1">
                <a:solidFill>
                  <a:schemeClr val="tx1">
                    <a:lumMod val="50000"/>
                    <a:lumOff val="50000"/>
                  </a:schemeClr>
                </a:solidFill>
              </a:rPr>
              <a:t>iot</a:t>
            </a:r>
            <a:r>
              <a:rPr lang="en-US" sz="1400" dirty="0">
                <a:solidFill>
                  <a:schemeClr val="tx1">
                    <a:lumMod val="50000"/>
                    <a:lumOff val="50000"/>
                  </a:schemeClr>
                </a:solidFill>
              </a:rPr>
              <a:t> devices,” ACM EWSN, 2017. </a:t>
            </a:r>
          </a:p>
        </p:txBody>
      </p:sp>
      <p:pic>
        <p:nvPicPr>
          <p:cNvPr id="8" name="Picture 7">
            <a:extLst>
              <a:ext uri="{FF2B5EF4-FFF2-40B4-BE49-F238E27FC236}">
                <a16:creationId xmlns:a16="http://schemas.microsoft.com/office/drawing/2014/main" id="{65E69100-EBC8-EE4D-8694-B8DED7DB6A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478" y="2054908"/>
            <a:ext cx="5575264" cy="2517626"/>
          </a:xfrm>
          <a:prstGeom prst="rect">
            <a:avLst/>
          </a:prstGeom>
        </p:spPr>
      </p:pic>
      <p:pic>
        <p:nvPicPr>
          <p:cNvPr id="13" name="Picture 12">
            <a:extLst>
              <a:ext uri="{FF2B5EF4-FFF2-40B4-BE49-F238E27FC236}">
                <a16:creationId xmlns:a16="http://schemas.microsoft.com/office/drawing/2014/main" id="{FC569277-4020-1843-B0A4-5E417F2F3F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9597" y="1783515"/>
            <a:ext cx="4174202" cy="2787184"/>
          </a:xfrm>
          <a:prstGeom prst="rect">
            <a:avLst/>
          </a:prstGeom>
        </p:spPr>
      </p:pic>
      <p:sp>
        <p:nvSpPr>
          <p:cNvPr id="14" name="Rectangle 13">
            <a:extLst>
              <a:ext uri="{FF2B5EF4-FFF2-40B4-BE49-F238E27FC236}">
                <a16:creationId xmlns:a16="http://schemas.microsoft.com/office/drawing/2014/main" id="{09455E18-2EF8-0C4A-9470-D109C4D898AE}"/>
              </a:ext>
            </a:extLst>
          </p:cNvPr>
          <p:cNvSpPr/>
          <p:nvPr/>
        </p:nvSpPr>
        <p:spPr>
          <a:xfrm>
            <a:off x="145256" y="6328740"/>
            <a:ext cx="9970294" cy="341632"/>
          </a:xfrm>
          <a:prstGeom prst="rect">
            <a:avLst/>
          </a:prstGeom>
        </p:spPr>
        <p:txBody>
          <a:bodyPr wrap="square">
            <a:spAutoFit/>
          </a:bodyPr>
          <a:lstStyle/>
          <a:p>
            <a:pPr>
              <a:lnSpc>
                <a:spcPts val="2100"/>
              </a:lnSpc>
            </a:pPr>
            <a:r>
              <a:rPr lang="en-US" sz="1400" dirty="0">
                <a:solidFill>
                  <a:schemeClr val="tx1">
                    <a:lumMod val="50000"/>
                    <a:lumOff val="50000"/>
                  </a:schemeClr>
                </a:solidFill>
              </a:rPr>
              <a:t>[4] S. Choi et al. “Blockchain-based distributed firmware update architecture for </a:t>
            </a:r>
            <a:r>
              <a:rPr lang="en-US" sz="1400" dirty="0" err="1">
                <a:solidFill>
                  <a:schemeClr val="tx1">
                    <a:lumMod val="50000"/>
                    <a:lumOff val="50000"/>
                  </a:schemeClr>
                </a:solidFill>
              </a:rPr>
              <a:t>iot</a:t>
            </a:r>
            <a:r>
              <a:rPr lang="en-US" sz="1400" dirty="0">
                <a:solidFill>
                  <a:schemeClr val="tx1">
                    <a:lumMod val="50000"/>
                    <a:lumOff val="50000"/>
                  </a:schemeClr>
                </a:solidFill>
              </a:rPr>
              <a:t> devices,” IEEE Access, 2020. </a:t>
            </a:r>
          </a:p>
        </p:txBody>
      </p:sp>
    </p:spTree>
    <p:custDataLst>
      <p:tags r:id="rId1"/>
    </p:custDataLst>
    <p:extLst>
      <p:ext uri="{BB962C8B-B14F-4D97-AF65-F5344CB8AC3E}">
        <p14:creationId xmlns:p14="http://schemas.microsoft.com/office/powerpoint/2010/main" val="495707652"/>
      </p:ext>
    </p:extLst>
  </p:cSld>
  <p:clrMapOvr>
    <a:masterClrMapping/>
  </p:clrMapOvr>
  <mc:AlternateContent xmlns:mc="http://schemas.openxmlformats.org/markup-compatibility/2006" xmlns:p14="http://schemas.microsoft.com/office/powerpoint/2010/main">
    <mc:Choice Requires="p14">
      <p:transition spd="slow" p14:dur="2000" advTm="40280"/>
    </mc:Choice>
    <mc:Fallback xmlns="">
      <p:transition spd="slow" advTm="4028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D2A61-EF3C-254E-9142-7F0F5B431347}"/>
              </a:ext>
            </a:extLst>
          </p:cNvPr>
          <p:cNvSpPr>
            <a:spLocks noGrp="1"/>
          </p:cNvSpPr>
          <p:nvPr>
            <p:ph type="title"/>
          </p:nvPr>
        </p:nvSpPr>
        <p:spPr>
          <a:xfrm>
            <a:off x="0" y="365125"/>
            <a:ext cx="12192000" cy="1325563"/>
          </a:xfrm>
        </p:spPr>
        <p:txBody>
          <a:bodyPr>
            <a:normAutofit/>
          </a:bodyPr>
          <a:lstStyle/>
          <a:p>
            <a:pPr algn="ctr"/>
            <a:r>
              <a:rPr lang="en-US" sz="3600" dirty="0"/>
              <a:t>Building An Edge Platform on Gateways poses some Challenges</a:t>
            </a:r>
          </a:p>
        </p:txBody>
      </p:sp>
      <p:sp>
        <p:nvSpPr>
          <p:cNvPr id="3" name="Content Placeholder 2">
            <a:extLst>
              <a:ext uri="{FF2B5EF4-FFF2-40B4-BE49-F238E27FC236}">
                <a16:creationId xmlns:a16="http://schemas.microsoft.com/office/drawing/2014/main" id="{110D89B7-03CA-0947-A561-FFC8501A955C}"/>
              </a:ext>
            </a:extLst>
          </p:cNvPr>
          <p:cNvSpPr>
            <a:spLocks noGrp="1"/>
          </p:cNvSpPr>
          <p:nvPr>
            <p:ph idx="1"/>
          </p:nvPr>
        </p:nvSpPr>
        <p:spPr/>
        <p:txBody>
          <a:bodyPr>
            <a:normAutofit/>
          </a:bodyPr>
          <a:lstStyle/>
          <a:p>
            <a:pPr marL="514350" indent="-514350">
              <a:lnSpc>
                <a:spcPct val="150000"/>
              </a:lnSpc>
              <a:buFont typeface="+mj-lt"/>
              <a:buAutoNum type="arabicPeriod"/>
            </a:pPr>
            <a:r>
              <a:rPr lang="en-IN" sz="2600" dirty="0"/>
              <a:t>Scaling up with multiple gateways has configuration overhead</a:t>
            </a:r>
          </a:p>
          <a:p>
            <a:pPr marL="514350" indent="-514350">
              <a:lnSpc>
                <a:spcPct val="150000"/>
              </a:lnSpc>
              <a:buFont typeface="+mj-lt"/>
              <a:buAutoNum type="arabicPeriod"/>
            </a:pPr>
            <a:r>
              <a:rPr lang="en-IN" sz="2600" dirty="0"/>
              <a:t>IoT devices use heterogeneous communication techniques</a:t>
            </a:r>
          </a:p>
          <a:p>
            <a:pPr marL="514350" indent="-514350">
              <a:lnSpc>
                <a:spcPct val="150000"/>
              </a:lnSpc>
              <a:buFont typeface="+mj-lt"/>
              <a:buAutoNum type="arabicPeriod"/>
            </a:pPr>
            <a:r>
              <a:rPr lang="en-IN" sz="2600" dirty="0"/>
              <a:t>Application development on a distributed network is complex</a:t>
            </a:r>
          </a:p>
          <a:p>
            <a:pPr marL="514350" indent="-514350">
              <a:lnSpc>
                <a:spcPct val="150000"/>
              </a:lnSpc>
              <a:buFont typeface="+mj-lt"/>
              <a:buAutoNum type="arabicPeriod"/>
            </a:pPr>
            <a:r>
              <a:rPr lang="en-IN" sz="2600" dirty="0"/>
              <a:t>Managing apps and devices without a central point is hard</a:t>
            </a:r>
          </a:p>
          <a:p>
            <a:pPr marL="514350" indent="-514350">
              <a:lnSpc>
                <a:spcPct val="150000"/>
              </a:lnSpc>
              <a:buFont typeface="+mj-lt"/>
              <a:buAutoNum type="arabicPeriod"/>
            </a:pPr>
            <a:r>
              <a:rPr lang="en-IN" sz="2600" dirty="0"/>
              <a:t>Gateways are not as resilient as server machines</a:t>
            </a:r>
          </a:p>
        </p:txBody>
      </p:sp>
      <p:sp>
        <p:nvSpPr>
          <p:cNvPr id="4" name="Slide Number Placeholder 3">
            <a:extLst>
              <a:ext uri="{FF2B5EF4-FFF2-40B4-BE49-F238E27FC236}">
                <a16:creationId xmlns:a16="http://schemas.microsoft.com/office/drawing/2014/main" id="{EAA5A7FE-5511-3147-BD76-581570FD4725}"/>
              </a:ext>
            </a:extLst>
          </p:cNvPr>
          <p:cNvSpPr>
            <a:spLocks noGrp="1"/>
          </p:cNvSpPr>
          <p:nvPr>
            <p:ph type="sldNum" sz="quarter" idx="12"/>
          </p:nvPr>
        </p:nvSpPr>
        <p:spPr/>
        <p:txBody>
          <a:bodyPr/>
          <a:lstStyle/>
          <a:p>
            <a:fld id="{1DC0E942-C480-E741-9E4C-34974C0F70AA}" type="slidenum">
              <a:rPr lang="en-US" smtClean="0"/>
              <a:t>11</a:t>
            </a:fld>
            <a:endParaRPr lang="en-US"/>
          </a:p>
        </p:txBody>
      </p:sp>
      <p:sp>
        <p:nvSpPr>
          <p:cNvPr id="5" name="Rectangle 4">
            <a:extLst>
              <a:ext uri="{FF2B5EF4-FFF2-40B4-BE49-F238E27FC236}">
                <a16:creationId xmlns:a16="http://schemas.microsoft.com/office/drawing/2014/main" id="{4AE0354C-59A6-3044-9961-D268A9DF4893}"/>
              </a:ext>
            </a:extLst>
          </p:cNvPr>
          <p:cNvSpPr/>
          <p:nvPr/>
        </p:nvSpPr>
        <p:spPr>
          <a:xfrm>
            <a:off x="977163" y="5788680"/>
            <a:ext cx="10237674" cy="523220"/>
          </a:xfrm>
          <a:prstGeom prst="rect">
            <a:avLst/>
          </a:prstGeom>
        </p:spPr>
        <p:txBody>
          <a:bodyPr wrap="none">
            <a:spAutoFit/>
          </a:bodyPr>
          <a:lstStyle/>
          <a:p>
            <a:pPr lvl="1" algn="ctr"/>
            <a:r>
              <a:rPr lang="en-US" sz="2800" dirty="0">
                <a:solidFill>
                  <a:srgbClr val="00B050"/>
                </a:solidFill>
              </a:rPr>
              <a:t>Middleware on Gateways to collaborate and execute applications!</a:t>
            </a:r>
          </a:p>
        </p:txBody>
      </p:sp>
    </p:spTree>
    <p:custDataLst>
      <p:tags r:id="rId1"/>
    </p:custDataLst>
    <p:extLst>
      <p:ext uri="{BB962C8B-B14F-4D97-AF65-F5344CB8AC3E}">
        <p14:creationId xmlns:p14="http://schemas.microsoft.com/office/powerpoint/2010/main" val="32430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0486D-82CA-344C-B293-284C2B975DFF}"/>
              </a:ext>
            </a:extLst>
          </p:cNvPr>
          <p:cNvSpPr>
            <a:spLocks noGrp="1"/>
          </p:cNvSpPr>
          <p:nvPr>
            <p:ph type="title"/>
          </p:nvPr>
        </p:nvSpPr>
        <p:spPr>
          <a:xfrm>
            <a:off x="838200" y="236539"/>
            <a:ext cx="10515600" cy="1325563"/>
          </a:xfrm>
        </p:spPr>
        <p:txBody>
          <a:bodyPr/>
          <a:lstStyle/>
          <a:p>
            <a:r>
              <a:rPr lang="en-US" dirty="0"/>
              <a:t>Some related works exist, but have limitations</a:t>
            </a:r>
          </a:p>
        </p:txBody>
      </p:sp>
      <p:graphicFrame>
        <p:nvGraphicFramePr>
          <p:cNvPr id="5" name="Content Placeholder 4">
            <a:extLst>
              <a:ext uri="{FF2B5EF4-FFF2-40B4-BE49-F238E27FC236}">
                <a16:creationId xmlns:a16="http://schemas.microsoft.com/office/drawing/2014/main" id="{5726918A-718E-B94C-A48F-5CD3B151A2FD}"/>
              </a:ext>
            </a:extLst>
          </p:cNvPr>
          <p:cNvGraphicFramePr>
            <a:graphicFrameLocks noGrp="1"/>
          </p:cNvGraphicFramePr>
          <p:nvPr>
            <p:ph idx="1"/>
            <p:extLst>
              <p:ext uri="{D42A27DB-BD31-4B8C-83A1-F6EECF244321}">
                <p14:modId xmlns:p14="http://schemas.microsoft.com/office/powerpoint/2010/main" val="559634669"/>
              </p:ext>
            </p:extLst>
          </p:nvPr>
        </p:nvGraphicFramePr>
        <p:xfrm>
          <a:off x="378617" y="1639883"/>
          <a:ext cx="11422859" cy="1651000"/>
        </p:xfrm>
        <a:graphic>
          <a:graphicData uri="http://schemas.openxmlformats.org/drawingml/2006/table">
            <a:tbl>
              <a:tblPr firstRow="1">
                <a:tableStyleId>{5C22544A-7EE6-4342-B048-85BDC9FD1C3A}</a:tableStyleId>
              </a:tblPr>
              <a:tblGrid>
                <a:gridCol w="2993233">
                  <a:extLst>
                    <a:ext uri="{9D8B030D-6E8A-4147-A177-3AD203B41FA5}">
                      <a16:colId xmlns:a16="http://schemas.microsoft.com/office/drawing/2014/main" val="3984547828"/>
                    </a:ext>
                  </a:extLst>
                </a:gridCol>
                <a:gridCol w="2144051">
                  <a:extLst>
                    <a:ext uri="{9D8B030D-6E8A-4147-A177-3AD203B41FA5}">
                      <a16:colId xmlns:a16="http://schemas.microsoft.com/office/drawing/2014/main" val="3367812710"/>
                    </a:ext>
                  </a:extLst>
                </a:gridCol>
                <a:gridCol w="6285575">
                  <a:extLst>
                    <a:ext uri="{9D8B030D-6E8A-4147-A177-3AD203B41FA5}">
                      <a16:colId xmlns:a16="http://schemas.microsoft.com/office/drawing/2014/main" val="572451629"/>
                    </a:ext>
                  </a:extLst>
                </a:gridCol>
              </a:tblGrid>
              <a:tr h="370840">
                <a:tc>
                  <a:txBody>
                    <a:bodyPr/>
                    <a:lstStyle/>
                    <a:p>
                      <a:r>
                        <a:rPr lang="en-US" dirty="0"/>
                        <a:t>Theme</a:t>
                      </a:r>
                    </a:p>
                  </a:txBody>
                  <a:tcPr/>
                </a:tc>
                <a:tc>
                  <a:txBody>
                    <a:bodyPr/>
                    <a:lstStyle/>
                    <a:p>
                      <a:r>
                        <a:rPr lang="en-US" dirty="0"/>
                        <a:t>Paper</a:t>
                      </a:r>
                    </a:p>
                  </a:txBody>
                  <a:tcPr/>
                </a:tc>
                <a:tc>
                  <a:txBody>
                    <a:bodyPr/>
                    <a:lstStyle/>
                    <a:p>
                      <a:r>
                        <a:rPr lang="en-US" dirty="0"/>
                        <a:t>Limitations</a:t>
                      </a:r>
                    </a:p>
                  </a:txBody>
                  <a:tcPr/>
                </a:tc>
                <a:extLst>
                  <a:ext uri="{0D108BD9-81ED-4DB2-BD59-A6C34878D82A}">
                    <a16:rowId xmlns:a16="http://schemas.microsoft.com/office/drawing/2014/main" val="1881579974"/>
                  </a:ext>
                </a:extLst>
              </a:tr>
              <a:tr h="370840">
                <a:tc rowSpan="2">
                  <a:txBody>
                    <a:bodyPr/>
                    <a:lstStyle/>
                    <a:p>
                      <a:r>
                        <a:rPr lang="en-US" dirty="0"/>
                        <a:t>Gateway Coordination</a:t>
                      </a:r>
                    </a:p>
                  </a:txBody>
                  <a:tcPr anchor="ctr">
                    <a:solidFill>
                      <a:srgbClr val="E9EBF6"/>
                    </a:solidFill>
                  </a:tcPr>
                </a:tc>
                <a:tc>
                  <a:txBody>
                    <a:bodyPr/>
                    <a:lstStyle/>
                    <a:p>
                      <a:r>
                        <a:rPr lang="en-IN" sz="1800" dirty="0" err="1"/>
                        <a:t>Ooi</a:t>
                      </a:r>
                      <a:r>
                        <a:rPr lang="en-IN" sz="1800" dirty="0"/>
                        <a:t> et al.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 </a:t>
                      </a:r>
                      <a:endParaRPr lang="en-US" dirty="0">
                        <a:effectLst/>
                      </a:endParaRPr>
                    </a:p>
                  </a:txBody>
                  <a:tcPr/>
                </a:tc>
                <a:tc>
                  <a:txBody>
                    <a:bodyPr/>
                    <a:lstStyle/>
                    <a:p>
                      <a:r>
                        <a:rPr lang="en-US" dirty="0"/>
                        <a:t>- Cannot execute edge applications</a:t>
                      </a:r>
                    </a:p>
                  </a:txBody>
                  <a:tcPr/>
                </a:tc>
                <a:extLst>
                  <a:ext uri="{0D108BD9-81ED-4DB2-BD59-A6C34878D82A}">
                    <a16:rowId xmlns:a16="http://schemas.microsoft.com/office/drawing/2014/main" val="2026065610"/>
                  </a:ext>
                </a:extLst>
              </a:tr>
              <a:tr h="370840">
                <a:tc vMerge="1">
                  <a:txBody>
                    <a:bodyPr/>
                    <a:lstStyle/>
                    <a:p>
                      <a:endParaRPr lang="en-US" dirty="0"/>
                    </a:p>
                  </a:txBody>
                  <a:tcPr/>
                </a:tc>
                <a:tc>
                  <a:txBody>
                    <a:bodyPr/>
                    <a:lstStyle/>
                    <a:p>
                      <a:r>
                        <a:rPr lang="en-IN" sz="1800" dirty="0"/>
                        <a:t>Clemente et al. [2]</a:t>
                      </a:r>
                    </a:p>
                    <a:p>
                      <a:endParaRPr lang="en-US" dirty="0"/>
                    </a:p>
                  </a:txBody>
                  <a:tcPr/>
                </a:tc>
                <a:tc>
                  <a:txBody>
                    <a:bodyPr/>
                    <a:lstStyle/>
                    <a:p>
                      <a:r>
                        <a:rPr lang="en-US" dirty="0"/>
                        <a:t>- Doesn’t handle device heterogeneity</a:t>
                      </a:r>
                    </a:p>
                    <a:p>
                      <a:r>
                        <a:rPr lang="en-US" dirty="0"/>
                        <a:t>- Interfaces with devices &amp; apps not defined</a:t>
                      </a:r>
                    </a:p>
                  </a:txBody>
                  <a:tcPr/>
                </a:tc>
                <a:extLst>
                  <a:ext uri="{0D108BD9-81ED-4DB2-BD59-A6C34878D82A}">
                    <a16:rowId xmlns:a16="http://schemas.microsoft.com/office/drawing/2014/main" val="2875351352"/>
                  </a:ext>
                </a:extLst>
              </a:tr>
            </a:tbl>
          </a:graphicData>
        </a:graphic>
      </p:graphicFrame>
      <p:sp>
        <p:nvSpPr>
          <p:cNvPr id="4" name="Slide Number Placeholder 3">
            <a:extLst>
              <a:ext uri="{FF2B5EF4-FFF2-40B4-BE49-F238E27FC236}">
                <a16:creationId xmlns:a16="http://schemas.microsoft.com/office/drawing/2014/main" id="{A48BFE31-5558-C641-B9E2-274FA2154067}"/>
              </a:ext>
            </a:extLst>
          </p:cNvPr>
          <p:cNvSpPr>
            <a:spLocks noGrp="1"/>
          </p:cNvSpPr>
          <p:nvPr>
            <p:ph type="sldNum" sz="quarter" idx="12"/>
          </p:nvPr>
        </p:nvSpPr>
        <p:spPr/>
        <p:txBody>
          <a:bodyPr/>
          <a:lstStyle/>
          <a:p>
            <a:fld id="{1DC0E942-C480-E741-9E4C-34974C0F70AA}" type="slidenum">
              <a:rPr lang="en-US" smtClean="0"/>
              <a:t>12</a:t>
            </a:fld>
            <a:endParaRPr lang="en-US"/>
          </a:p>
        </p:txBody>
      </p:sp>
      <p:sp>
        <p:nvSpPr>
          <p:cNvPr id="6" name="TextBox 5">
            <a:extLst>
              <a:ext uri="{FF2B5EF4-FFF2-40B4-BE49-F238E27FC236}">
                <a16:creationId xmlns:a16="http://schemas.microsoft.com/office/drawing/2014/main" id="{CD374A1E-DB83-D94A-99AA-167CD6A4B9A9}"/>
              </a:ext>
            </a:extLst>
          </p:cNvPr>
          <p:cNvSpPr txBox="1"/>
          <p:nvPr/>
        </p:nvSpPr>
        <p:spPr>
          <a:xfrm>
            <a:off x="185738" y="4880547"/>
            <a:ext cx="11901487" cy="614399"/>
          </a:xfrm>
          <a:prstGeom prst="rect">
            <a:avLst/>
          </a:prstGeom>
          <a:noFill/>
        </p:spPr>
        <p:txBody>
          <a:bodyPr wrap="square" rtlCol="0">
            <a:spAutoFit/>
          </a:bodyPr>
          <a:lstStyle/>
          <a:p>
            <a:pPr>
              <a:lnSpc>
                <a:spcPts val="2100"/>
              </a:lnSpc>
            </a:pPr>
            <a:r>
              <a:rPr lang="en-US" sz="1500" dirty="0">
                <a:solidFill>
                  <a:schemeClr val="tx1">
                    <a:lumMod val="50000"/>
                    <a:lumOff val="50000"/>
                  </a:schemeClr>
                </a:solidFill>
              </a:rPr>
              <a:t>[1] </a:t>
            </a:r>
            <a:r>
              <a:rPr lang="en-US" sz="1500" dirty="0" err="1">
                <a:solidFill>
                  <a:schemeClr val="tx1">
                    <a:lumMod val="50000"/>
                    <a:lumOff val="50000"/>
                  </a:schemeClr>
                </a:solidFill>
              </a:rPr>
              <a:t>Ooi</a:t>
            </a:r>
            <a:r>
              <a:rPr lang="en-US" sz="1500" dirty="0">
                <a:solidFill>
                  <a:schemeClr val="tx1">
                    <a:lumMod val="50000"/>
                    <a:lumOff val="50000"/>
                  </a:schemeClr>
                </a:solidFill>
              </a:rPr>
              <a:t> et al. “A collaborative </a:t>
            </a:r>
            <a:r>
              <a:rPr lang="en-US" sz="1500" dirty="0" err="1">
                <a:solidFill>
                  <a:schemeClr val="tx1">
                    <a:lumMod val="50000"/>
                    <a:lumOff val="50000"/>
                  </a:schemeClr>
                </a:solidFill>
              </a:rPr>
              <a:t>iot</a:t>
            </a:r>
            <a:r>
              <a:rPr lang="en-US" sz="1500" dirty="0">
                <a:solidFill>
                  <a:schemeClr val="tx1">
                    <a:lumMod val="50000"/>
                    <a:lumOff val="50000"/>
                  </a:schemeClr>
                </a:solidFill>
              </a:rPr>
              <a:t>-gateway architecture for reliable and cost effective measurements,” IEEE Instrumentation &amp; Measurement, 2019.</a:t>
            </a:r>
          </a:p>
          <a:p>
            <a:pPr>
              <a:lnSpc>
                <a:spcPts val="2100"/>
              </a:lnSpc>
            </a:pPr>
            <a:r>
              <a:rPr lang="en-US" sz="1500" dirty="0">
                <a:solidFill>
                  <a:schemeClr val="tx1">
                    <a:lumMod val="50000"/>
                    <a:lumOff val="50000"/>
                  </a:schemeClr>
                </a:solidFill>
              </a:rPr>
              <a:t>[2] Clemente et al. “Fog computing middleware for distributed cooperative data analytics”, IEEE Fog World Congress (FWC), 2017.</a:t>
            </a:r>
          </a:p>
        </p:txBody>
      </p:sp>
      <p:graphicFrame>
        <p:nvGraphicFramePr>
          <p:cNvPr id="7" name="Table 6">
            <a:extLst>
              <a:ext uri="{FF2B5EF4-FFF2-40B4-BE49-F238E27FC236}">
                <a16:creationId xmlns:a16="http://schemas.microsoft.com/office/drawing/2014/main" id="{000288CC-AD2F-194E-ABA2-829C7C5E945F}"/>
              </a:ext>
            </a:extLst>
          </p:cNvPr>
          <p:cNvGraphicFramePr>
            <a:graphicFrameLocks noGrp="1"/>
          </p:cNvGraphicFramePr>
          <p:nvPr>
            <p:extLst>
              <p:ext uri="{D42A27DB-BD31-4B8C-83A1-F6EECF244321}">
                <p14:modId xmlns:p14="http://schemas.microsoft.com/office/powerpoint/2010/main" val="934931920"/>
              </p:ext>
            </p:extLst>
          </p:nvPr>
        </p:nvGraphicFramePr>
        <p:xfrm>
          <a:off x="378617" y="3290883"/>
          <a:ext cx="11422859" cy="1280160"/>
        </p:xfrm>
        <a:graphic>
          <a:graphicData uri="http://schemas.openxmlformats.org/drawingml/2006/table">
            <a:tbl>
              <a:tblPr>
                <a:tableStyleId>{5C22544A-7EE6-4342-B048-85BDC9FD1C3A}</a:tableStyleId>
              </a:tblPr>
              <a:tblGrid>
                <a:gridCol w="2993233">
                  <a:extLst>
                    <a:ext uri="{9D8B030D-6E8A-4147-A177-3AD203B41FA5}">
                      <a16:colId xmlns:a16="http://schemas.microsoft.com/office/drawing/2014/main" val="71594362"/>
                    </a:ext>
                  </a:extLst>
                </a:gridCol>
                <a:gridCol w="2144051">
                  <a:extLst>
                    <a:ext uri="{9D8B030D-6E8A-4147-A177-3AD203B41FA5}">
                      <a16:colId xmlns:a16="http://schemas.microsoft.com/office/drawing/2014/main" val="3359228212"/>
                    </a:ext>
                  </a:extLst>
                </a:gridCol>
                <a:gridCol w="6285575">
                  <a:extLst>
                    <a:ext uri="{9D8B030D-6E8A-4147-A177-3AD203B41FA5}">
                      <a16:colId xmlns:a16="http://schemas.microsoft.com/office/drawing/2014/main" val="3985736756"/>
                    </a:ext>
                  </a:extLst>
                </a:gridCol>
              </a:tblGrid>
              <a:tr h="370840">
                <a:tc rowSpan="2">
                  <a:txBody>
                    <a:bodyPr/>
                    <a:lstStyle/>
                    <a:p>
                      <a:r>
                        <a:rPr lang="en-US" dirty="0"/>
                        <a:t>IoT Middleware</a:t>
                      </a:r>
                    </a:p>
                  </a:txBody>
                  <a:tcPr anchor="ctr">
                    <a:solidFill>
                      <a:srgbClr val="E9EBF6"/>
                    </a:solidFill>
                  </a:tcPr>
                </a:tc>
                <a:tc>
                  <a:txBody>
                    <a:bodyPr/>
                    <a:lstStyle/>
                    <a:p>
                      <a:r>
                        <a:rPr lang="en-US" sz="1800" dirty="0" err="1"/>
                        <a:t>ThingsJS</a:t>
                      </a:r>
                      <a:r>
                        <a:rPr lang="en-US" sz="1800" dirty="0"/>
                        <a:t> [3]</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 Excludes low-power and harvesting devices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 Overhead for obtaining device streams</a:t>
                      </a:r>
                    </a:p>
                  </a:txBody>
                  <a:tcPr/>
                </a:tc>
                <a:extLst>
                  <a:ext uri="{0D108BD9-81ED-4DB2-BD59-A6C34878D82A}">
                    <a16:rowId xmlns:a16="http://schemas.microsoft.com/office/drawing/2014/main" val="2851327387"/>
                  </a:ext>
                </a:extLst>
              </a:tr>
              <a:tr h="370840">
                <a:tc vMerge="1">
                  <a:txBody>
                    <a:bodyPr/>
                    <a:lstStyle/>
                    <a:p>
                      <a:endParaRPr lang="en-US" dirty="0"/>
                    </a:p>
                  </a:txBody>
                  <a:tcPr/>
                </a:tc>
                <a:tc>
                  <a:txBody>
                    <a:bodyPr/>
                    <a:lstStyle/>
                    <a:p>
                      <a:r>
                        <a:rPr lang="en-US" sz="1800" dirty="0"/>
                        <a:t>Hive Middleware [4]</a:t>
                      </a:r>
                    </a:p>
                  </a:txBody>
                  <a:tcPr/>
                </a:tc>
                <a:tc>
                  <a:txBody>
                    <a:bodyPr/>
                    <a:lstStyle/>
                    <a:p>
                      <a:r>
                        <a:rPr lang="en-US" dirty="0"/>
                        <a:t>- Not resilient to failures</a:t>
                      </a:r>
                    </a:p>
                    <a:p>
                      <a:r>
                        <a:rPr lang="en-US" dirty="0"/>
                        <a:t>- Data locality not considered in scheduling</a:t>
                      </a:r>
                    </a:p>
                  </a:txBody>
                  <a:tcPr/>
                </a:tc>
                <a:extLst>
                  <a:ext uri="{0D108BD9-81ED-4DB2-BD59-A6C34878D82A}">
                    <a16:rowId xmlns:a16="http://schemas.microsoft.com/office/drawing/2014/main" val="2926997120"/>
                  </a:ext>
                </a:extLst>
              </a:tr>
            </a:tbl>
          </a:graphicData>
        </a:graphic>
      </p:graphicFrame>
      <p:sp>
        <p:nvSpPr>
          <p:cNvPr id="8" name="Rectangle 7">
            <a:extLst>
              <a:ext uri="{FF2B5EF4-FFF2-40B4-BE49-F238E27FC236}">
                <a16:creationId xmlns:a16="http://schemas.microsoft.com/office/drawing/2014/main" id="{B936F9C5-8710-1547-AB5A-6FA5A6D9E258}"/>
              </a:ext>
            </a:extLst>
          </p:cNvPr>
          <p:cNvSpPr/>
          <p:nvPr/>
        </p:nvSpPr>
        <p:spPr>
          <a:xfrm>
            <a:off x="185738" y="5494946"/>
            <a:ext cx="11901487" cy="883703"/>
          </a:xfrm>
          <a:prstGeom prst="rect">
            <a:avLst/>
          </a:prstGeom>
        </p:spPr>
        <p:txBody>
          <a:bodyPr wrap="square">
            <a:spAutoFit/>
          </a:bodyPr>
          <a:lstStyle/>
          <a:p>
            <a:pPr>
              <a:lnSpc>
                <a:spcPts val="2100"/>
              </a:lnSpc>
            </a:pPr>
            <a:r>
              <a:rPr lang="en-US" sz="1500" dirty="0">
                <a:solidFill>
                  <a:schemeClr val="tx1">
                    <a:lumMod val="50000"/>
                    <a:lumOff val="50000"/>
                  </a:schemeClr>
                </a:solidFill>
              </a:rPr>
              <a:t>[3] Gascon-Samson et al. “</a:t>
            </a:r>
            <a:r>
              <a:rPr lang="en-US" sz="1500" dirty="0" err="1">
                <a:solidFill>
                  <a:schemeClr val="tx1">
                    <a:lumMod val="50000"/>
                    <a:lumOff val="50000"/>
                  </a:schemeClr>
                </a:solidFill>
              </a:rPr>
              <a:t>Thingsjs</a:t>
            </a:r>
            <a:r>
              <a:rPr lang="en-US" sz="1500" dirty="0">
                <a:solidFill>
                  <a:schemeClr val="tx1">
                    <a:lumMod val="50000"/>
                    <a:lumOff val="50000"/>
                  </a:schemeClr>
                </a:solidFill>
              </a:rPr>
              <a:t>: Towards a flexible and self-adaptable middleware for dynamic and heterogeneous </a:t>
            </a:r>
            <a:r>
              <a:rPr lang="en-US" sz="1500" dirty="0" err="1">
                <a:solidFill>
                  <a:schemeClr val="tx1">
                    <a:lumMod val="50000"/>
                    <a:lumOff val="50000"/>
                  </a:schemeClr>
                </a:solidFill>
              </a:rPr>
              <a:t>iot</a:t>
            </a:r>
            <a:r>
              <a:rPr lang="en-US" sz="1500" dirty="0">
                <a:solidFill>
                  <a:schemeClr val="tx1">
                    <a:lumMod val="50000"/>
                    <a:lumOff val="50000"/>
                  </a:schemeClr>
                </a:solidFill>
              </a:rPr>
              <a:t> environments”, 4th Workshop on Middleware and Applications for the Internet of Things, 2017.</a:t>
            </a:r>
          </a:p>
          <a:p>
            <a:pPr>
              <a:lnSpc>
                <a:spcPts val="2100"/>
              </a:lnSpc>
            </a:pPr>
            <a:r>
              <a:rPr lang="en-US" sz="1500" dirty="0">
                <a:solidFill>
                  <a:schemeClr val="tx1">
                    <a:lumMod val="50000"/>
                    <a:lumOff val="50000"/>
                  </a:schemeClr>
                </a:solidFill>
              </a:rPr>
              <a:t>[4]  </a:t>
            </a:r>
            <a:r>
              <a:rPr lang="en-US" sz="1500" dirty="0" err="1">
                <a:solidFill>
                  <a:schemeClr val="tx1">
                    <a:lumMod val="50000"/>
                    <a:lumOff val="50000"/>
                  </a:schemeClr>
                </a:solidFill>
              </a:rPr>
              <a:t>Essameldin</a:t>
            </a:r>
            <a:r>
              <a:rPr lang="en-US" sz="1500" dirty="0">
                <a:solidFill>
                  <a:schemeClr val="tx1">
                    <a:lumMod val="50000"/>
                    <a:lumOff val="50000"/>
                  </a:schemeClr>
                </a:solidFill>
              </a:rPr>
              <a:t> et al. “More than the sum of its things: Resource sharing across </a:t>
            </a:r>
            <a:r>
              <a:rPr lang="en-US" sz="1500" dirty="0" err="1">
                <a:solidFill>
                  <a:schemeClr val="tx1">
                    <a:lumMod val="50000"/>
                    <a:lumOff val="50000"/>
                  </a:schemeClr>
                </a:solidFill>
              </a:rPr>
              <a:t>iots</a:t>
            </a:r>
            <a:r>
              <a:rPr lang="en-US" sz="1500" dirty="0">
                <a:solidFill>
                  <a:schemeClr val="tx1">
                    <a:lumMod val="50000"/>
                    <a:lumOff val="50000"/>
                  </a:schemeClr>
                </a:solidFill>
              </a:rPr>
              <a:t> at the edge”, IEEE/ACM Symposium on Edge Computing (SEC), 2020.</a:t>
            </a:r>
          </a:p>
        </p:txBody>
      </p:sp>
    </p:spTree>
    <p:custDataLst>
      <p:tags r:id="rId1"/>
    </p:custDataLst>
    <p:extLst>
      <p:ext uri="{BB962C8B-B14F-4D97-AF65-F5344CB8AC3E}">
        <p14:creationId xmlns:p14="http://schemas.microsoft.com/office/powerpoint/2010/main" val="2926358607"/>
      </p:ext>
    </p:extLst>
  </p:cSld>
  <p:clrMapOvr>
    <a:masterClrMapping/>
  </p:clrMapOvr>
  <mc:AlternateContent xmlns:mc="http://schemas.openxmlformats.org/markup-compatibility/2006" xmlns:p14="http://schemas.microsoft.com/office/powerpoint/2010/main">
    <mc:Choice Requires="p14">
      <p:transition spd="slow" p14:dur="2000" advTm="29157"/>
    </mc:Choice>
    <mc:Fallback xmlns="">
      <p:transition spd="slow" advTm="2915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5C259-8BFE-FA44-9F37-B627E235CADE}"/>
              </a:ext>
            </a:extLst>
          </p:cNvPr>
          <p:cNvSpPr>
            <a:spLocks noGrp="1"/>
          </p:cNvSpPr>
          <p:nvPr>
            <p:ph type="title"/>
          </p:nvPr>
        </p:nvSpPr>
        <p:spPr>
          <a:xfrm>
            <a:off x="0" y="201352"/>
            <a:ext cx="12192000" cy="1325563"/>
          </a:xfrm>
        </p:spPr>
        <p:txBody>
          <a:bodyPr>
            <a:normAutofit/>
          </a:bodyPr>
          <a:lstStyle/>
          <a:p>
            <a:pPr algn="ctr"/>
            <a:r>
              <a:rPr lang="en-US" sz="3200" dirty="0"/>
              <a:t>NexusEdge Middleware on Gateways to Handle Challenges</a:t>
            </a:r>
          </a:p>
        </p:txBody>
      </p:sp>
      <p:grpSp>
        <p:nvGrpSpPr>
          <p:cNvPr id="5" name="Group 4">
            <a:extLst>
              <a:ext uri="{FF2B5EF4-FFF2-40B4-BE49-F238E27FC236}">
                <a16:creationId xmlns:a16="http://schemas.microsoft.com/office/drawing/2014/main" id="{06919E4E-6092-C448-9F2A-FD16A16EFEF2}"/>
              </a:ext>
            </a:extLst>
          </p:cNvPr>
          <p:cNvGrpSpPr/>
          <p:nvPr/>
        </p:nvGrpSpPr>
        <p:grpSpPr>
          <a:xfrm>
            <a:off x="200023" y="2390045"/>
            <a:ext cx="5735117" cy="3433993"/>
            <a:chOff x="1071561" y="1526915"/>
            <a:chExt cx="9774379" cy="5852562"/>
          </a:xfrm>
        </p:grpSpPr>
        <p:pic>
          <p:nvPicPr>
            <p:cNvPr id="6" name="Picture 5">
              <a:extLst>
                <a:ext uri="{FF2B5EF4-FFF2-40B4-BE49-F238E27FC236}">
                  <a16:creationId xmlns:a16="http://schemas.microsoft.com/office/drawing/2014/main" id="{23491C4E-DE2D-B841-9C1C-A688732DDD3C}"/>
                </a:ext>
              </a:extLst>
            </p:cNvPr>
            <p:cNvPicPr>
              <a:picLocks noChangeAspect="1"/>
            </p:cNvPicPr>
            <p:nvPr/>
          </p:nvPicPr>
          <p:blipFill rotWithShape="1">
            <a:blip r:embed="rId4" cstate="screen">
              <a:alphaModFix amt="95000"/>
              <a:extLst>
                <a:ext uri="{28A0092B-C50C-407E-A947-70E740481C1C}">
                  <a14:useLocalDpi xmlns:a14="http://schemas.microsoft.com/office/drawing/2010/main"/>
                </a:ext>
              </a:extLst>
            </a:blip>
            <a:srcRect l="3661" t="6605" r="4431" b="6352"/>
            <a:stretch/>
          </p:blipFill>
          <p:spPr>
            <a:xfrm>
              <a:off x="1071561" y="1526915"/>
              <a:ext cx="9774379" cy="5194560"/>
            </a:xfrm>
            <a:prstGeom prst="rect">
              <a:avLst/>
            </a:prstGeom>
          </p:spPr>
        </p:pic>
        <p:sp>
          <p:nvSpPr>
            <p:cNvPr id="12" name="Rectangle 11">
              <a:extLst>
                <a:ext uri="{FF2B5EF4-FFF2-40B4-BE49-F238E27FC236}">
                  <a16:creationId xmlns:a16="http://schemas.microsoft.com/office/drawing/2014/main" id="{322F7D19-2430-7B49-BF83-DA9ECF3C6753}"/>
                </a:ext>
              </a:extLst>
            </p:cNvPr>
            <p:cNvSpPr/>
            <p:nvPr/>
          </p:nvSpPr>
          <p:spPr>
            <a:xfrm>
              <a:off x="1361408" y="2628479"/>
              <a:ext cx="1755576" cy="515011"/>
            </a:xfrm>
            <a:prstGeom prst="rect">
              <a:avLst/>
            </a:prstGeom>
            <a:solidFill>
              <a:srgbClr val="81ABED"/>
            </a:solidFill>
            <a:ln w="25400">
              <a:solidFill>
                <a:srgbClr val="81A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Middleware</a:t>
              </a:r>
            </a:p>
          </p:txBody>
        </p:sp>
        <p:sp>
          <p:nvSpPr>
            <p:cNvPr id="15" name="Rectangle 14">
              <a:extLst>
                <a:ext uri="{FF2B5EF4-FFF2-40B4-BE49-F238E27FC236}">
                  <a16:creationId xmlns:a16="http://schemas.microsoft.com/office/drawing/2014/main" id="{FE15C9F0-04C1-3740-AE7D-43899468EBB7}"/>
                </a:ext>
              </a:extLst>
            </p:cNvPr>
            <p:cNvSpPr/>
            <p:nvPr/>
          </p:nvSpPr>
          <p:spPr>
            <a:xfrm>
              <a:off x="6111029" y="1672411"/>
              <a:ext cx="1755576" cy="515011"/>
            </a:xfrm>
            <a:prstGeom prst="rect">
              <a:avLst/>
            </a:prstGeom>
            <a:solidFill>
              <a:srgbClr val="81ABED"/>
            </a:solidFill>
            <a:ln w="25400">
              <a:solidFill>
                <a:srgbClr val="81A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Middleware</a:t>
              </a:r>
            </a:p>
          </p:txBody>
        </p:sp>
        <p:sp>
          <p:nvSpPr>
            <p:cNvPr id="16" name="Rectangle 15">
              <a:extLst>
                <a:ext uri="{FF2B5EF4-FFF2-40B4-BE49-F238E27FC236}">
                  <a16:creationId xmlns:a16="http://schemas.microsoft.com/office/drawing/2014/main" id="{DF830EC8-8E7E-ED41-B746-75B8FCC1F13B}"/>
                </a:ext>
              </a:extLst>
            </p:cNvPr>
            <p:cNvSpPr/>
            <p:nvPr/>
          </p:nvSpPr>
          <p:spPr>
            <a:xfrm>
              <a:off x="3515223" y="4245057"/>
              <a:ext cx="1755576" cy="515011"/>
            </a:xfrm>
            <a:prstGeom prst="rect">
              <a:avLst/>
            </a:prstGeom>
            <a:solidFill>
              <a:srgbClr val="81ABED"/>
            </a:solidFill>
            <a:ln w="25400">
              <a:solidFill>
                <a:srgbClr val="81A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Middleware</a:t>
              </a:r>
            </a:p>
          </p:txBody>
        </p:sp>
        <p:sp>
          <p:nvSpPr>
            <p:cNvPr id="17" name="Rectangle 16">
              <a:extLst>
                <a:ext uri="{FF2B5EF4-FFF2-40B4-BE49-F238E27FC236}">
                  <a16:creationId xmlns:a16="http://schemas.microsoft.com/office/drawing/2014/main" id="{D008E1B8-627D-4241-9909-614A8285EEF6}"/>
                </a:ext>
              </a:extLst>
            </p:cNvPr>
            <p:cNvSpPr/>
            <p:nvPr/>
          </p:nvSpPr>
          <p:spPr>
            <a:xfrm>
              <a:off x="7226404" y="5122565"/>
              <a:ext cx="1755576" cy="515011"/>
            </a:xfrm>
            <a:prstGeom prst="rect">
              <a:avLst/>
            </a:prstGeom>
            <a:solidFill>
              <a:srgbClr val="81ABED"/>
            </a:solidFill>
            <a:ln w="25400">
              <a:solidFill>
                <a:srgbClr val="81A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Middleware</a:t>
              </a:r>
            </a:p>
          </p:txBody>
        </p:sp>
        <p:pic>
          <p:nvPicPr>
            <p:cNvPr id="19" name="Picture 18">
              <a:extLst>
                <a:ext uri="{FF2B5EF4-FFF2-40B4-BE49-F238E27FC236}">
                  <a16:creationId xmlns:a16="http://schemas.microsoft.com/office/drawing/2014/main" id="{203AEFFF-B570-B74E-BAF8-FD91AC0FFE9E}"/>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6275215" y="2278712"/>
              <a:ext cx="1673084" cy="1192073"/>
            </a:xfrm>
            <a:prstGeom prst="rect">
              <a:avLst/>
            </a:prstGeom>
          </p:spPr>
        </p:pic>
        <p:pic>
          <p:nvPicPr>
            <p:cNvPr id="20" name="Picture 19">
              <a:extLst>
                <a:ext uri="{FF2B5EF4-FFF2-40B4-BE49-F238E27FC236}">
                  <a16:creationId xmlns:a16="http://schemas.microsoft.com/office/drawing/2014/main" id="{32FE42F2-DA8C-4D43-80D5-B45A184AFC23}"/>
                </a:ext>
              </a:extLst>
            </p:cNvPr>
            <p:cNvPicPr>
              <a:picLocks noChangeAspect="1"/>
            </p:cNvPicPr>
            <p:nvPr/>
          </p:nvPicPr>
          <p:blipFill>
            <a:blip r:embed="rId5" cstate="screen">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7358874" y="5712204"/>
              <a:ext cx="1673084" cy="1192073"/>
            </a:xfrm>
            <a:prstGeom prst="rect">
              <a:avLst/>
            </a:prstGeom>
          </p:spPr>
        </p:pic>
        <p:pic>
          <p:nvPicPr>
            <p:cNvPr id="21" name="Picture 20">
              <a:extLst>
                <a:ext uri="{FF2B5EF4-FFF2-40B4-BE49-F238E27FC236}">
                  <a16:creationId xmlns:a16="http://schemas.microsoft.com/office/drawing/2014/main" id="{C66D854A-0C92-9A4C-BFB9-D601C6CB5656}"/>
                </a:ext>
              </a:extLst>
            </p:cNvPr>
            <p:cNvPicPr>
              <a:picLocks noChangeAspect="1"/>
            </p:cNvPicPr>
            <p:nvPr/>
          </p:nvPicPr>
          <p:blipFill>
            <a:blip r:embed="rId5" cstate="screen">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3623658" y="4895497"/>
              <a:ext cx="1673084" cy="1192073"/>
            </a:xfrm>
            <a:prstGeom prst="rect">
              <a:avLst/>
            </a:prstGeom>
          </p:spPr>
        </p:pic>
        <p:pic>
          <p:nvPicPr>
            <p:cNvPr id="22" name="Picture 21">
              <a:extLst>
                <a:ext uri="{FF2B5EF4-FFF2-40B4-BE49-F238E27FC236}">
                  <a16:creationId xmlns:a16="http://schemas.microsoft.com/office/drawing/2014/main" id="{E9C9039D-B86D-1546-B524-EB3D3EDD358C}"/>
                </a:ext>
              </a:extLst>
            </p:cNvPr>
            <p:cNvPicPr>
              <a:picLocks noChangeAspect="1"/>
            </p:cNvPicPr>
            <p:nvPr/>
          </p:nvPicPr>
          <p:blipFill>
            <a:blip r:embed="rId5" cstate="screen">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1361472" y="3225455"/>
              <a:ext cx="1673084" cy="1192073"/>
            </a:xfrm>
            <a:prstGeom prst="rect">
              <a:avLst/>
            </a:prstGeom>
          </p:spPr>
        </p:pic>
        <p:sp>
          <p:nvSpPr>
            <p:cNvPr id="23" name="TextBox 22">
              <a:extLst>
                <a:ext uri="{FF2B5EF4-FFF2-40B4-BE49-F238E27FC236}">
                  <a16:creationId xmlns:a16="http://schemas.microsoft.com/office/drawing/2014/main" id="{DDA52FD8-D437-D74F-BC78-0C00C4E242B8}"/>
                </a:ext>
              </a:extLst>
            </p:cNvPr>
            <p:cNvSpPr txBox="1"/>
            <p:nvPr/>
          </p:nvSpPr>
          <p:spPr>
            <a:xfrm>
              <a:off x="1477001" y="4514211"/>
              <a:ext cx="1436815" cy="472090"/>
            </a:xfrm>
            <a:prstGeom prst="rect">
              <a:avLst/>
            </a:prstGeom>
            <a:noFill/>
          </p:spPr>
          <p:txBody>
            <a:bodyPr wrap="none" rtlCol="0">
              <a:spAutoFit/>
            </a:bodyPr>
            <a:lstStyle/>
            <a:p>
              <a:r>
                <a:rPr lang="en-US" sz="1200" dirty="0"/>
                <a:t>Gateway 1</a:t>
              </a:r>
            </a:p>
          </p:txBody>
        </p:sp>
        <p:sp>
          <p:nvSpPr>
            <p:cNvPr id="24" name="TextBox 23">
              <a:extLst>
                <a:ext uri="{FF2B5EF4-FFF2-40B4-BE49-F238E27FC236}">
                  <a16:creationId xmlns:a16="http://schemas.microsoft.com/office/drawing/2014/main" id="{7CCC4E15-5809-E648-BC54-A961C927B200}"/>
                </a:ext>
              </a:extLst>
            </p:cNvPr>
            <p:cNvSpPr txBox="1"/>
            <p:nvPr/>
          </p:nvSpPr>
          <p:spPr>
            <a:xfrm>
              <a:off x="3740360" y="6084264"/>
              <a:ext cx="1436815" cy="472090"/>
            </a:xfrm>
            <a:prstGeom prst="rect">
              <a:avLst/>
            </a:prstGeom>
            <a:noFill/>
          </p:spPr>
          <p:txBody>
            <a:bodyPr wrap="none" rtlCol="0">
              <a:spAutoFit/>
            </a:bodyPr>
            <a:lstStyle/>
            <a:p>
              <a:r>
                <a:rPr lang="en-US" sz="1200" dirty="0"/>
                <a:t>Gateway 2</a:t>
              </a:r>
            </a:p>
          </p:txBody>
        </p:sp>
        <p:sp>
          <p:nvSpPr>
            <p:cNvPr id="25" name="TextBox 24">
              <a:extLst>
                <a:ext uri="{FF2B5EF4-FFF2-40B4-BE49-F238E27FC236}">
                  <a16:creationId xmlns:a16="http://schemas.microsoft.com/office/drawing/2014/main" id="{E19CDF13-426F-3949-8F4F-DF3E7A068E2B}"/>
                </a:ext>
              </a:extLst>
            </p:cNvPr>
            <p:cNvSpPr txBox="1"/>
            <p:nvPr/>
          </p:nvSpPr>
          <p:spPr>
            <a:xfrm>
              <a:off x="6391917" y="3468086"/>
              <a:ext cx="1436815" cy="472090"/>
            </a:xfrm>
            <a:prstGeom prst="rect">
              <a:avLst/>
            </a:prstGeom>
            <a:noFill/>
          </p:spPr>
          <p:txBody>
            <a:bodyPr wrap="none" rtlCol="0">
              <a:spAutoFit/>
            </a:bodyPr>
            <a:lstStyle/>
            <a:p>
              <a:r>
                <a:rPr lang="en-US" sz="1200" dirty="0"/>
                <a:t>Gateway 3</a:t>
              </a:r>
            </a:p>
          </p:txBody>
        </p:sp>
        <p:sp>
          <p:nvSpPr>
            <p:cNvPr id="26" name="TextBox 25">
              <a:extLst>
                <a:ext uri="{FF2B5EF4-FFF2-40B4-BE49-F238E27FC236}">
                  <a16:creationId xmlns:a16="http://schemas.microsoft.com/office/drawing/2014/main" id="{839BD325-EA71-0842-91FD-CF72E5B1FAE5}"/>
                </a:ext>
              </a:extLst>
            </p:cNvPr>
            <p:cNvSpPr txBox="1"/>
            <p:nvPr/>
          </p:nvSpPr>
          <p:spPr>
            <a:xfrm>
              <a:off x="7475576" y="6907387"/>
              <a:ext cx="1436815" cy="472090"/>
            </a:xfrm>
            <a:prstGeom prst="rect">
              <a:avLst/>
            </a:prstGeom>
            <a:noFill/>
          </p:spPr>
          <p:txBody>
            <a:bodyPr wrap="none" rtlCol="0">
              <a:spAutoFit/>
            </a:bodyPr>
            <a:lstStyle/>
            <a:p>
              <a:r>
                <a:rPr lang="en-US" sz="1200" dirty="0"/>
                <a:t>Gateway 4</a:t>
              </a:r>
            </a:p>
          </p:txBody>
        </p:sp>
      </p:grpSp>
      <p:sp>
        <p:nvSpPr>
          <p:cNvPr id="3" name="Slide Number Placeholder 2">
            <a:extLst>
              <a:ext uri="{FF2B5EF4-FFF2-40B4-BE49-F238E27FC236}">
                <a16:creationId xmlns:a16="http://schemas.microsoft.com/office/drawing/2014/main" id="{8DAAB1B2-F2F6-544E-A551-C6FEA87A77E8}"/>
              </a:ext>
            </a:extLst>
          </p:cNvPr>
          <p:cNvSpPr>
            <a:spLocks noGrp="1"/>
          </p:cNvSpPr>
          <p:nvPr>
            <p:ph type="sldNum" sz="quarter" idx="12"/>
          </p:nvPr>
        </p:nvSpPr>
        <p:spPr/>
        <p:txBody>
          <a:bodyPr/>
          <a:lstStyle/>
          <a:p>
            <a:fld id="{1DC0E942-C480-E741-9E4C-34974C0F70AA}" type="slidenum">
              <a:rPr lang="en-US" smtClean="0"/>
              <a:t>13</a:t>
            </a:fld>
            <a:endParaRPr lang="en-US"/>
          </a:p>
        </p:txBody>
      </p:sp>
      <p:grpSp>
        <p:nvGrpSpPr>
          <p:cNvPr id="9" name="Group 8">
            <a:extLst>
              <a:ext uri="{FF2B5EF4-FFF2-40B4-BE49-F238E27FC236}">
                <a16:creationId xmlns:a16="http://schemas.microsoft.com/office/drawing/2014/main" id="{08E68191-3DFE-1C43-A665-01CCEA617352}"/>
              </a:ext>
            </a:extLst>
          </p:cNvPr>
          <p:cNvGrpSpPr/>
          <p:nvPr/>
        </p:nvGrpSpPr>
        <p:grpSpPr>
          <a:xfrm>
            <a:off x="6368229" y="1262807"/>
            <a:ext cx="5541684" cy="5276105"/>
            <a:chOff x="71942" y="1061711"/>
            <a:chExt cx="6139678" cy="5833857"/>
          </a:xfrm>
        </p:grpSpPr>
        <p:grpSp>
          <p:nvGrpSpPr>
            <p:cNvPr id="81" name="Group 80">
              <a:extLst>
                <a:ext uri="{FF2B5EF4-FFF2-40B4-BE49-F238E27FC236}">
                  <a16:creationId xmlns:a16="http://schemas.microsoft.com/office/drawing/2014/main" id="{602BAC35-4B59-C941-BD27-309F70FCB277}"/>
                </a:ext>
              </a:extLst>
            </p:cNvPr>
            <p:cNvGrpSpPr/>
            <p:nvPr/>
          </p:nvGrpSpPr>
          <p:grpSpPr>
            <a:xfrm>
              <a:off x="1631321" y="6297556"/>
              <a:ext cx="2254695" cy="550159"/>
              <a:chOff x="2766786" y="5153479"/>
              <a:chExt cx="5475514" cy="1295400"/>
            </a:xfrm>
          </p:grpSpPr>
          <p:pic>
            <p:nvPicPr>
              <p:cNvPr id="82" name="Picture 81">
                <a:extLst>
                  <a:ext uri="{FF2B5EF4-FFF2-40B4-BE49-F238E27FC236}">
                    <a16:creationId xmlns:a16="http://schemas.microsoft.com/office/drawing/2014/main" id="{8464C493-86F0-6644-9772-6D2C85ED1BE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66786" y="5229679"/>
                <a:ext cx="1270000" cy="1143000"/>
              </a:xfrm>
              <a:prstGeom prst="rect">
                <a:avLst/>
              </a:prstGeom>
            </p:spPr>
          </p:pic>
          <p:pic>
            <p:nvPicPr>
              <p:cNvPr id="83" name="Picture 82">
                <a:extLst>
                  <a:ext uri="{FF2B5EF4-FFF2-40B4-BE49-F238E27FC236}">
                    <a16:creationId xmlns:a16="http://schemas.microsoft.com/office/drawing/2014/main" id="{C81DFA78-1424-9242-B14A-45AE8AD9479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49700" y="5153479"/>
                <a:ext cx="4292600" cy="1295400"/>
              </a:xfrm>
              <a:prstGeom prst="rect">
                <a:avLst/>
              </a:prstGeom>
            </p:spPr>
          </p:pic>
        </p:grpSp>
        <p:pic>
          <p:nvPicPr>
            <p:cNvPr id="84" name="Picture 83">
              <a:extLst>
                <a:ext uri="{FF2B5EF4-FFF2-40B4-BE49-F238E27FC236}">
                  <a16:creationId xmlns:a16="http://schemas.microsoft.com/office/drawing/2014/main" id="{BDA9BCA8-5850-1640-AA51-F745A695F2D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52109" y="1829507"/>
              <a:ext cx="4843891" cy="4320567"/>
            </a:xfrm>
            <a:prstGeom prst="rect">
              <a:avLst/>
            </a:prstGeom>
          </p:spPr>
        </p:pic>
        <p:pic>
          <p:nvPicPr>
            <p:cNvPr id="85" name="Picture 84">
              <a:extLst>
                <a:ext uri="{FF2B5EF4-FFF2-40B4-BE49-F238E27FC236}">
                  <a16:creationId xmlns:a16="http://schemas.microsoft.com/office/drawing/2014/main" id="{377CA60A-9E2B-3E4B-BB74-3771CA8C6DB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261542" y="3030384"/>
              <a:ext cx="4846749" cy="240335"/>
            </a:xfrm>
            <a:prstGeom prst="rect">
              <a:avLst/>
            </a:prstGeom>
          </p:spPr>
        </p:pic>
        <p:pic>
          <p:nvPicPr>
            <p:cNvPr id="86" name="Picture 85">
              <a:extLst>
                <a:ext uri="{FF2B5EF4-FFF2-40B4-BE49-F238E27FC236}">
                  <a16:creationId xmlns:a16="http://schemas.microsoft.com/office/drawing/2014/main" id="{6AD4993F-A705-D541-AE06-1BFD2A8C5A4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261542" y="4472563"/>
              <a:ext cx="4846749" cy="240335"/>
            </a:xfrm>
            <a:prstGeom prst="rect">
              <a:avLst/>
            </a:prstGeom>
          </p:spPr>
        </p:pic>
        <p:sp>
          <p:nvSpPr>
            <p:cNvPr id="87" name="TextBox 86">
              <a:extLst>
                <a:ext uri="{FF2B5EF4-FFF2-40B4-BE49-F238E27FC236}">
                  <a16:creationId xmlns:a16="http://schemas.microsoft.com/office/drawing/2014/main" id="{40C130CC-47C1-044A-B794-74705F8DEC2E}"/>
                </a:ext>
              </a:extLst>
            </p:cNvPr>
            <p:cNvSpPr txBox="1"/>
            <p:nvPr/>
          </p:nvSpPr>
          <p:spPr>
            <a:xfrm>
              <a:off x="71942" y="2025445"/>
              <a:ext cx="1299908" cy="1107996"/>
            </a:xfrm>
            <a:prstGeom prst="rect">
              <a:avLst/>
            </a:prstGeom>
            <a:noFill/>
          </p:spPr>
          <p:txBody>
            <a:bodyPr wrap="none" rtlCol="0">
              <a:spAutoFit/>
            </a:bodyPr>
            <a:lstStyle/>
            <a:p>
              <a:pPr algn="ctr"/>
              <a:r>
                <a:rPr lang="en-US" sz="1600" dirty="0">
                  <a:solidFill>
                    <a:srgbClr val="81ABEC"/>
                  </a:solidFill>
                </a:rPr>
                <a:t>Application</a:t>
              </a:r>
            </a:p>
            <a:p>
              <a:pPr algn="ctr"/>
              <a:r>
                <a:rPr lang="en-US" sz="1600" dirty="0">
                  <a:solidFill>
                    <a:srgbClr val="81ABEC"/>
                  </a:solidFill>
                </a:rPr>
                <a:t>&amp;</a:t>
              </a:r>
            </a:p>
            <a:p>
              <a:pPr algn="ctr"/>
              <a:r>
                <a:rPr lang="en-US" sz="1600" dirty="0">
                  <a:solidFill>
                    <a:srgbClr val="81ABEC"/>
                  </a:solidFill>
                </a:rPr>
                <a:t>Management</a:t>
              </a:r>
            </a:p>
            <a:p>
              <a:pPr algn="ctr"/>
              <a:r>
                <a:rPr lang="en-US" sz="1600" dirty="0">
                  <a:solidFill>
                    <a:srgbClr val="81ABEC"/>
                  </a:solidFill>
                </a:rPr>
                <a:t>Layer</a:t>
              </a:r>
            </a:p>
          </p:txBody>
        </p:sp>
        <p:sp>
          <p:nvSpPr>
            <p:cNvPr id="88" name="TextBox 87">
              <a:extLst>
                <a:ext uri="{FF2B5EF4-FFF2-40B4-BE49-F238E27FC236}">
                  <a16:creationId xmlns:a16="http://schemas.microsoft.com/office/drawing/2014/main" id="{B0EAA791-66F1-5E44-9388-7FCC8DE884ED}"/>
                </a:ext>
              </a:extLst>
            </p:cNvPr>
            <p:cNvSpPr txBox="1"/>
            <p:nvPr/>
          </p:nvSpPr>
          <p:spPr>
            <a:xfrm>
              <a:off x="263878" y="3626269"/>
              <a:ext cx="904607" cy="584775"/>
            </a:xfrm>
            <a:prstGeom prst="rect">
              <a:avLst/>
            </a:prstGeom>
            <a:noFill/>
          </p:spPr>
          <p:txBody>
            <a:bodyPr wrap="none" rtlCol="0">
              <a:spAutoFit/>
            </a:bodyPr>
            <a:lstStyle/>
            <a:p>
              <a:pPr algn="ctr"/>
              <a:r>
                <a:rPr lang="en-US" sz="1600" dirty="0">
                  <a:solidFill>
                    <a:srgbClr val="81ABEC"/>
                  </a:solidFill>
                </a:rPr>
                <a:t>Platform</a:t>
              </a:r>
            </a:p>
            <a:p>
              <a:pPr algn="ctr"/>
              <a:r>
                <a:rPr lang="en-US" sz="1600" dirty="0">
                  <a:solidFill>
                    <a:srgbClr val="81ABEC"/>
                  </a:solidFill>
                </a:rPr>
                <a:t>Layer</a:t>
              </a:r>
            </a:p>
          </p:txBody>
        </p:sp>
        <p:sp>
          <p:nvSpPr>
            <p:cNvPr id="89" name="TextBox 88">
              <a:extLst>
                <a:ext uri="{FF2B5EF4-FFF2-40B4-BE49-F238E27FC236}">
                  <a16:creationId xmlns:a16="http://schemas.microsoft.com/office/drawing/2014/main" id="{D894046F-4E16-5B44-8F67-CE5B4F5BABAF}"/>
                </a:ext>
              </a:extLst>
            </p:cNvPr>
            <p:cNvSpPr txBox="1"/>
            <p:nvPr/>
          </p:nvSpPr>
          <p:spPr>
            <a:xfrm>
              <a:off x="214986" y="5034450"/>
              <a:ext cx="1002389" cy="584775"/>
            </a:xfrm>
            <a:prstGeom prst="rect">
              <a:avLst/>
            </a:prstGeom>
            <a:noFill/>
          </p:spPr>
          <p:txBody>
            <a:bodyPr wrap="none" rtlCol="0">
              <a:spAutoFit/>
            </a:bodyPr>
            <a:lstStyle/>
            <a:p>
              <a:pPr algn="ctr"/>
              <a:r>
                <a:rPr lang="en-US" sz="1600" dirty="0">
                  <a:solidFill>
                    <a:srgbClr val="81ABEC"/>
                  </a:solidFill>
                </a:rPr>
                <a:t>Hardware</a:t>
              </a:r>
            </a:p>
            <a:p>
              <a:pPr algn="ctr"/>
              <a:r>
                <a:rPr lang="en-US" sz="1600" dirty="0">
                  <a:solidFill>
                    <a:srgbClr val="81ABEC"/>
                  </a:solidFill>
                </a:rPr>
                <a:t>Layer</a:t>
              </a:r>
            </a:p>
          </p:txBody>
        </p:sp>
        <p:pic>
          <p:nvPicPr>
            <p:cNvPr id="90" name="Picture 89">
              <a:extLst>
                <a:ext uri="{FF2B5EF4-FFF2-40B4-BE49-F238E27FC236}">
                  <a16:creationId xmlns:a16="http://schemas.microsoft.com/office/drawing/2014/main" id="{FB8B9082-B9C8-454B-BDF3-E6F142CF592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325807" y="5034450"/>
              <a:ext cx="2508774" cy="1005583"/>
            </a:xfrm>
            <a:prstGeom prst="rect">
              <a:avLst/>
            </a:prstGeom>
          </p:spPr>
        </p:pic>
        <p:pic>
          <p:nvPicPr>
            <p:cNvPr id="91" name="Picture 90">
              <a:extLst>
                <a:ext uri="{FF2B5EF4-FFF2-40B4-BE49-F238E27FC236}">
                  <a16:creationId xmlns:a16="http://schemas.microsoft.com/office/drawing/2014/main" id="{9069443B-5A56-0F44-BB89-69A84686278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206525" y="5211875"/>
              <a:ext cx="1489583" cy="855718"/>
            </a:xfrm>
            <a:prstGeom prst="rect">
              <a:avLst/>
            </a:prstGeom>
          </p:spPr>
        </p:pic>
        <p:pic>
          <p:nvPicPr>
            <p:cNvPr id="92" name="Picture 91">
              <a:extLst>
                <a:ext uri="{FF2B5EF4-FFF2-40B4-BE49-F238E27FC236}">
                  <a16:creationId xmlns:a16="http://schemas.microsoft.com/office/drawing/2014/main" id="{1E0F45A6-DB14-0045-BFAF-D16FD57E7AA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100450" y="6309907"/>
              <a:ext cx="563001" cy="478551"/>
            </a:xfrm>
            <a:prstGeom prst="rect">
              <a:avLst/>
            </a:prstGeom>
          </p:spPr>
        </p:pic>
        <p:pic>
          <p:nvPicPr>
            <p:cNvPr id="93" name="Picture 92">
              <a:extLst>
                <a:ext uri="{FF2B5EF4-FFF2-40B4-BE49-F238E27FC236}">
                  <a16:creationId xmlns:a16="http://schemas.microsoft.com/office/drawing/2014/main" id="{6D3BA457-8514-3842-9D8E-88B51801220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549470" y="5915427"/>
              <a:ext cx="311718" cy="557811"/>
            </a:xfrm>
            <a:prstGeom prst="rect">
              <a:avLst/>
            </a:prstGeom>
          </p:spPr>
        </p:pic>
        <p:pic>
          <p:nvPicPr>
            <p:cNvPr id="94" name="Picture 93">
              <a:extLst>
                <a:ext uri="{FF2B5EF4-FFF2-40B4-BE49-F238E27FC236}">
                  <a16:creationId xmlns:a16="http://schemas.microsoft.com/office/drawing/2014/main" id="{CB881B62-E3C6-F14C-A285-C98CC7379DE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574913" y="5905599"/>
              <a:ext cx="311718" cy="557811"/>
            </a:xfrm>
            <a:prstGeom prst="rect">
              <a:avLst/>
            </a:prstGeom>
          </p:spPr>
        </p:pic>
        <p:pic>
          <p:nvPicPr>
            <p:cNvPr id="95" name="Picture 94">
              <a:extLst>
                <a:ext uri="{FF2B5EF4-FFF2-40B4-BE49-F238E27FC236}">
                  <a16:creationId xmlns:a16="http://schemas.microsoft.com/office/drawing/2014/main" id="{18DB0F7C-CD97-4B46-B0C2-2ACF85A71032}"/>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21053" y="6324974"/>
              <a:ext cx="1062111" cy="537612"/>
            </a:xfrm>
            <a:prstGeom prst="rect">
              <a:avLst/>
            </a:prstGeom>
          </p:spPr>
        </p:pic>
        <p:pic>
          <p:nvPicPr>
            <p:cNvPr id="96" name="Picture 95">
              <a:extLst>
                <a:ext uri="{FF2B5EF4-FFF2-40B4-BE49-F238E27FC236}">
                  <a16:creationId xmlns:a16="http://schemas.microsoft.com/office/drawing/2014/main" id="{C3DA3F50-2316-F746-850A-358254897D5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674185" y="6309907"/>
              <a:ext cx="563001" cy="478551"/>
            </a:xfrm>
            <a:prstGeom prst="rect">
              <a:avLst/>
            </a:prstGeom>
          </p:spPr>
        </p:pic>
        <p:pic>
          <p:nvPicPr>
            <p:cNvPr id="97" name="Picture 96">
              <a:extLst>
                <a:ext uri="{FF2B5EF4-FFF2-40B4-BE49-F238E27FC236}">
                  <a16:creationId xmlns:a16="http://schemas.microsoft.com/office/drawing/2014/main" id="{886FC4D3-F2C4-5441-AD92-9A758E0B265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126737" y="1061711"/>
              <a:ext cx="601713" cy="1042404"/>
            </a:xfrm>
            <a:prstGeom prst="rect">
              <a:avLst/>
            </a:prstGeom>
          </p:spPr>
        </p:pic>
        <p:pic>
          <p:nvPicPr>
            <p:cNvPr id="98" name="Picture 97">
              <a:extLst>
                <a:ext uri="{FF2B5EF4-FFF2-40B4-BE49-F238E27FC236}">
                  <a16:creationId xmlns:a16="http://schemas.microsoft.com/office/drawing/2014/main" id="{140168D6-43D4-874A-A610-D212F310F1E4}"/>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127753" y="6169020"/>
              <a:ext cx="1083867" cy="726548"/>
            </a:xfrm>
            <a:prstGeom prst="rect">
              <a:avLst/>
            </a:prstGeom>
          </p:spPr>
        </p:pic>
        <p:pic>
          <p:nvPicPr>
            <p:cNvPr id="99" name="Picture 98">
              <a:extLst>
                <a:ext uri="{FF2B5EF4-FFF2-40B4-BE49-F238E27FC236}">
                  <a16:creationId xmlns:a16="http://schemas.microsoft.com/office/drawing/2014/main" id="{0021D2C8-6819-864B-8345-D68E90CFB308}"/>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886015" y="1061711"/>
              <a:ext cx="1147521" cy="1042404"/>
            </a:xfrm>
            <a:prstGeom prst="rect">
              <a:avLst/>
            </a:prstGeom>
          </p:spPr>
        </p:pic>
        <p:pic>
          <p:nvPicPr>
            <p:cNvPr id="100" name="Picture 99">
              <a:extLst>
                <a:ext uri="{FF2B5EF4-FFF2-40B4-BE49-F238E27FC236}">
                  <a16:creationId xmlns:a16="http://schemas.microsoft.com/office/drawing/2014/main" id="{10FC3C08-0D58-7349-AEC4-45F302384460}"/>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477205" y="1964967"/>
              <a:ext cx="1903088" cy="1079364"/>
            </a:xfrm>
            <a:prstGeom prst="rect">
              <a:avLst/>
            </a:prstGeom>
          </p:spPr>
        </p:pic>
        <p:pic>
          <p:nvPicPr>
            <p:cNvPr id="101" name="Picture 100">
              <a:extLst>
                <a:ext uri="{FF2B5EF4-FFF2-40B4-BE49-F238E27FC236}">
                  <a16:creationId xmlns:a16="http://schemas.microsoft.com/office/drawing/2014/main" id="{113D8567-47AE-0D47-B5E9-8D0561D27065}"/>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3377982" y="1959660"/>
              <a:ext cx="2470194" cy="1076031"/>
            </a:xfrm>
            <a:prstGeom prst="rect">
              <a:avLst/>
            </a:prstGeom>
          </p:spPr>
        </p:pic>
        <p:pic>
          <p:nvPicPr>
            <p:cNvPr id="102" name="Picture 101">
              <a:extLst>
                <a:ext uri="{FF2B5EF4-FFF2-40B4-BE49-F238E27FC236}">
                  <a16:creationId xmlns:a16="http://schemas.microsoft.com/office/drawing/2014/main" id="{AA508C5E-F3C7-994C-9B50-43403C552AA8}"/>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824526" y="4624136"/>
              <a:ext cx="2143842" cy="467378"/>
            </a:xfrm>
            <a:prstGeom prst="rect">
              <a:avLst/>
            </a:prstGeom>
          </p:spPr>
        </p:pic>
        <p:pic>
          <p:nvPicPr>
            <p:cNvPr id="103" name="Picture 102">
              <a:extLst>
                <a:ext uri="{FF2B5EF4-FFF2-40B4-BE49-F238E27FC236}">
                  <a16:creationId xmlns:a16="http://schemas.microsoft.com/office/drawing/2014/main" id="{C2B10276-BF67-5E4C-AFEF-BF63388E7013}"/>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1328138" y="3270523"/>
              <a:ext cx="4672640" cy="1125082"/>
            </a:xfrm>
            <a:prstGeom prst="rect">
              <a:avLst/>
            </a:prstGeom>
          </p:spPr>
        </p:pic>
        <p:pic>
          <p:nvPicPr>
            <p:cNvPr id="104" name="Picture 103">
              <a:extLst>
                <a:ext uri="{FF2B5EF4-FFF2-40B4-BE49-F238E27FC236}">
                  <a16:creationId xmlns:a16="http://schemas.microsoft.com/office/drawing/2014/main" id="{7549D1F2-C12B-944B-89AC-8BD96A8614A6}"/>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427588" y="3529857"/>
              <a:ext cx="1514278" cy="777600"/>
            </a:xfrm>
            <a:prstGeom prst="rect">
              <a:avLst/>
            </a:prstGeom>
          </p:spPr>
        </p:pic>
        <p:pic>
          <p:nvPicPr>
            <p:cNvPr id="105" name="Picture 104">
              <a:extLst>
                <a:ext uri="{FF2B5EF4-FFF2-40B4-BE49-F238E27FC236}">
                  <a16:creationId xmlns:a16="http://schemas.microsoft.com/office/drawing/2014/main" id="{4E23F980-D379-334D-B6F0-B935BA29BCBD}"/>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916122" y="3529857"/>
              <a:ext cx="1555200" cy="777600"/>
            </a:xfrm>
            <a:prstGeom prst="rect">
              <a:avLst/>
            </a:prstGeom>
          </p:spPr>
        </p:pic>
        <p:pic>
          <p:nvPicPr>
            <p:cNvPr id="106" name="Picture 105">
              <a:extLst>
                <a:ext uri="{FF2B5EF4-FFF2-40B4-BE49-F238E27FC236}">
                  <a16:creationId xmlns:a16="http://schemas.microsoft.com/office/drawing/2014/main" id="{336E3121-4DCB-5343-B27C-3F3474E19737}"/>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4429917" y="3529858"/>
              <a:ext cx="1524505" cy="777600"/>
            </a:xfrm>
            <a:prstGeom prst="rect">
              <a:avLst/>
            </a:prstGeom>
          </p:spPr>
        </p:pic>
      </p:grpSp>
    </p:spTree>
    <p:custDataLst>
      <p:tags r:id="rId1"/>
    </p:custDataLst>
    <p:extLst>
      <p:ext uri="{BB962C8B-B14F-4D97-AF65-F5344CB8AC3E}">
        <p14:creationId xmlns:p14="http://schemas.microsoft.com/office/powerpoint/2010/main" val="1602471080"/>
      </p:ext>
    </p:extLst>
  </p:cSld>
  <p:clrMapOvr>
    <a:masterClrMapping/>
  </p:clrMapOvr>
  <mc:AlternateContent xmlns:mc="http://schemas.openxmlformats.org/markup-compatibility/2006" xmlns:p14="http://schemas.microsoft.com/office/powerpoint/2010/main">
    <mc:Choice Requires="p14">
      <p:transition spd="slow" p14:dur="2000" advTm="28983"/>
    </mc:Choice>
    <mc:Fallback xmlns="">
      <p:transition spd="slow" advTm="2898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A68F6-D104-EE4F-A0D9-68A77F50B523}"/>
              </a:ext>
            </a:extLst>
          </p:cNvPr>
          <p:cNvSpPr>
            <a:spLocks noGrp="1"/>
          </p:cNvSpPr>
          <p:nvPr>
            <p:ph type="title"/>
          </p:nvPr>
        </p:nvSpPr>
        <p:spPr>
          <a:xfrm>
            <a:off x="850491" y="13517"/>
            <a:ext cx="10515600" cy="1325563"/>
          </a:xfrm>
        </p:spPr>
        <p:txBody>
          <a:bodyPr>
            <a:normAutofit/>
          </a:bodyPr>
          <a:lstStyle/>
          <a:p>
            <a:pPr algn="ctr"/>
            <a:r>
              <a:rPr lang="en-US" sz="3600" dirty="0"/>
              <a:t>Middleware on Gateways to Handle Challenges</a:t>
            </a:r>
          </a:p>
        </p:txBody>
      </p:sp>
      <p:sp>
        <p:nvSpPr>
          <p:cNvPr id="4" name="Slide Number Placeholder 3">
            <a:extLst>
              <a:ext uri="{FF2B5EF4-FFF2-40B4-BE49-F238E27FC236}">
                <a16:creationId xmlns:a16="http://schemas.microsoft.com/office/drawing/2014/main" id="{F62ED9B8-A174-C946-B75A-4F86B411CDC9}"/>
              </a:ext>
            </a:extLst>
          </p:cNvPr>
          <p:cNvSpPr>
            <a:spLocks noGrp="1"/>
          </p:cNvSpPr>
          <p:nvPr>
            <p:ph type="sldNum" sz="quarter" idx="12"/>
          </p:nvPr>
        </p:nvSpPr>
        <p:spPr/>
        <p:txBody>
          <a:bodyPr/>
          <a:lstStyle/>
          <a:p>
            <a:fld id="{3305D99A-AC25-4B49-B5A6-30FE598921D1}" type="slidenum">
              <a:rPr lang="en-US" smtClean="0"/>
              <a:t>14</a:t>
            </a:fld>
            <a:endParaRPr lang="en-US"/>
          </a:p>
        </p:txBody>
      </p:sp>
      <p:grpSp>
        <p:nvGrpSpPr>
          <p:cNvPr id="5" name="Group 4">
            <a:extLst>
              <a:ext uri="{FF2B5EF4-FFF2-40B4-BE49-F238E27FC236}">
                <a16:creationId xmlns:a16="http://schemas.microsoft.com/office/drawing/2014/main" id="{DE37905C-31FE-5A4E-89A9-3F25019261DC}"/>
              </a:ext>
            </a:extLst>
          </p:cNvPr>
          <p:cNvGrpSpPr/>
          <p:nvPr/>
        </p:nvGrpSpPr>
        <p:grpSpPr>
          <a:xfrm>
            <a:off x="1631321" y="6297556"/>
            <a:ext cx="2254695" cy="550159"/>
            <a:chOff x="2766786" y="5153479"/>
            <a:chExt cx="5475514" cy="1295400"/>
          </a:xfrm>
        </p:grpSpPr>
        <p:pic>
          <p:nvPicPr>
            <p:cNvPr id="6" name="Picture 5">
              <a:extLst>
                <a:ext uri="{FF2B5EF4-FFF2-40B4-BE49-F238E27FC236}">
                  <a16:creationId xmlns:a16="http://schemas.microsoft.com/office/drawing/2014/main" id="{BCFCFAC9-B63A-8E42-B20E-E3023BF345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6786" y="5229679"/>
              <a:ext cx="1270000" cy="1143000"/>
            </a:xfrm>
            <a:prstGeom prst="rect">
              <a:avLst/>
            </a:prstGeom>
          </p:spPr>
        </p:pic>
        <p:pic>
          <p:nvPicPr>
            <p:cNvPr id="7" name="Picture 6">
              <a:extLst>
                <a:ext uri="{FF2B5EF4-FFF2-40B4-BE49-F238E27FC236}">
                  <a16:creationId xmlns:a16="http://schemas.microsoft.com/office/drawing/2014/main" id="{5BC789C0-B75B-0444-AC26-29D8E7BE12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49700" y="5153479"/>
              <a:ext cx="4292600" cy="1295400"/>
            </a:xfrm>
            <a:prstGeom prst="rect">
              <a:avLst/>
            </a:prstGeom>
          </p:spPr>
        </p:pic>
      </p:grpSp>
      <p:pic>
        <p:nvPicPr>
          <p:cNvPr id="10" name="Picture 9">
            <a:extLst>
              <a:ext uri="{FF2B5EF4-FFF2-40B4-BE49-F238E27FC236}">
                <a16:creationId xmlns:a16="http://schemas.microsoft.com/office/drawing/2014/main" id="{737A64B1-3816-7249-B60F-651F446087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52109" y="1829507"/>
            <a:ext cx="4843891" cy="4320567"/>
          </a:xfrm>
          <a:prstGeom prst="rect">
            <a:avLst/>
          </a:prstGeom>
        </p:spPr>
      </p:pic>
      <p:pic>
        <p:nvPicPr>
          <p:cNvPr id="11" name="Picture 10">
            <a:extLst>
              <a:ext uri="{FF2B5EF4-FFF2-40B4-BE49-F238E27FC236}">
                <a16:creationId xmlns:a16="http://schemas.microsoft.com/office/drawing/2014/main" id="{60B16886-9BA8-D04F-A77D-B264C1D67D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61542" y="3030384"/>
            <a:ext cx="4846749" cy="240335"/>
          </a:xfrm>
          <a:prstGeom prst="rect">
            <a:avLst/>
          </a:prstGeom>
        </p:spPr>
      </p:pic>
      <p:pic>
        <p:nvPicPr>
          <p:cNvPr id="12" name="Picture 11">
            <a:extLst>
              <a:ext uri="{FF2B5EF4-FFF2-40B4-BE49-F238E27FC236}">
                <a16:creationId xmlns:a16="http://schemas.microsoft.com/office/drawing/2014/main" id="{FFA9C248-E774-D040-81DD-6F9708DB6A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61542" y="4472563"/>
            <a:ext cx="4846749" cy="240335"/>
          </a:xfrm>
          <a:prstGeom prst="rect">
            <a:avLst/>
          </a:prstGeom>
        </p:spPr>
      </p:pic>
      <p:sp>
        <p:nvSpPr>
          <p:cNvPr id="15" name="TextBox 14">
            <a:extLst>
              <a:ext uri="{FF2B5EF4-FFF2-40B4-BE49-F238E27FC236}">
                <a16:creationId xmlns:a16="http://schemas.microsoft.com/office/drawing/2014/main" id="{E0F7BC17-8372-F04E-B1F2-BE5EE9FC2F55}"/>
              </a:ext>
            </a:extLst>
          </p:cNvPr>
          <p:cNvSpPr txBox="1"/>
          <p:nvPr/>
        </p:nvSpPr>
        <p:spPr>
          <a:xfrm>
            <a:off x="71942" y="2025445"/>
            <a:ext cx="1299908" cy="1107996"/>
          </a:xfrm>
          <a:prstGeom prst="rect">
            <a:avLst/>
          </a:prstGeom>
          <a:noFill/>
        </p:spPr>
        <p:txBody>
          <a:bodyPr wrap="none" rtlCol="0">
            <a:spAutoFit/>
          </a:bodyPr>
          <a:lstStyle/>
          <a:p>
            <a:pPr algn="ctr"/>
            <a:r>
              <a:rPr lang="en-US" sz="1600" dirty="0">
                <a:solidFill>
                  <a:srgbClr val="81ABEC"/>
                </a:solidFill>
              </a:rPr>
              <a:t>Application</a:t>
            </a:r>
          </a:p>
          <a:p>
            <a:pPr algn="ctr"/>
            <a:r>
              <a:rPr lang="en-US" sz="1600" dirty="0">
                <a:solidFill>
                  <a:srgbClr val="81ABEC"/>
                </a:solidFill>
              </a:rPr>
              <a:t>&amp;</a:t>
            </a:r>
          </a:p>
          <a:p>
            <a:pPr algn="ctr"/>
            <a:r>
              <a:rPr lang="en-US" sz="1600" dirty="0">
                <a:solidFill>
                  <a:srgbClr val="81ABEC"/>
                </a:solidFill>
              </a:rPr>
              <a:t>Management</a:t>
            </a:r>
          </a:p>
          <a:p>
            <a:pPr algn="ctr"/>
            <a:r>
              <a:rPr lang="en-US" sz="1600" dirty="0">
                <a:solidFill>
                  <a:srgbClr val="81ABEC"/>
                </a:solidFill>
              </a:rPr>
              <a:t>Layer</a:t>
            </a:r>
          </a:p>
        </p:txBody>
      </p:sp>
      <p:sp>
        <p:nvSpPr>
          <p:cNvPr id="16" name="TextBox 15">
            <a:extLst>
              <a:ext uri="{FF2B5EF4-FFF2-40B4-BE49-F238E27FC236}">
                <a16:creationId xmlns:a16="http://schemas.microsoft.com/office/drawing/2014/main" id="{5BD51ECC-849B-874E-9008-1DD1F51C1262}"/>
              </a:ext>
            </a:extLst>
          </p:cNvPr>
          <p:cNvSpPr txBox="1"/>
          <p:nvPr/>
        </p:nvSpPr>
        <p:spPr>
          <a:xfrm>
            <a:off x="263878" y="3626269"/>
            <a:ext cx="904607" cy="584775"/>
          </a:xfrm>
          <a:prstGeom prst="rect">
            <a:avLst/>
          </a:prstGeom>
          <a:noFill/>
        </p:spPr>
        <p:txBody>
          <a:bodyPr wrap="none" rtlCol="0">
            <a:spAutoFit/>
          </a:bodyPr>
          <a:lstStyle/>
          <a:p>
            <a:pPr algn="ctr"/>
            <a:r>
              <a:rPr lang="en-US" sz="1600" dirty="0">
                <a:solidFill>
                  <a:srgbClr val="81ABEC"/>
                </a:solidFill>
              </a:rPr>
              <a:t>Platform</a:t>
            </a:r>
          </a:p>
          <a:p>
            <a:pPr algn="ctr"/>
            <a:r>
              <a:rPr lang="en-US" sz="1600" dirty="0">
                <a:solidFill>
                  <a:srgbClr val="81ABEC"/>
                </a:solidFill>
              </a:rPr>
              <a:t>Layer</a:t>
            </a:r>
          </a:p>
        </p:txBody>
      </p:sp>
      <p:sp>
        <p:nvSpPr>
          <p:cNvPr id="17" name="TextBox 16">
            <a:extLst>
              <a:ext uri="{FF2B5EF4-FFF2-40B4-BE49-F238E27FC236}">
                <a16:creationId xmlns:a16="http://schemas.microsoft.com/office/drawing/2014/main" id="{CC187F00-CD6F-544B-8019-829823655A23}"/>
              </a:ext>
            </a:extLst>
          </p:cNvPr>
          <p:cNvSpPr txBox="1"/>
          <p:nvPr/>
        </p:nvSpPr>
        <p:spPr>
          <a:xfrm>
            <a:off x="214986" y="5034450"/>
            <a:ext cx="1002389" cy="584775"/>
          </a:xfrm>
          <a:prstGeom prst="rect">
            <a:avLst/>
          </a:prstGeom>
          <a:noFill/>
        </p:spPr>
        <p:txBody>
          <a:bodyPr wrap="none" rtlCol="0">
            <a:spAutoFit/>
          </a:bodyPr>
          <a:lstStyle/>
          <a:p>
            <a:pPr algn="ctr"/>
            <a:r>
              <a:rPr lang="en-US" sz="1600" dirty="0">
                <a:solidFill>
                  <a:srgbClr val="81ABEC"/>
                </a:solidFill>
              </a:rPr>
              <a:t>Hardware</a:t>
            </a:r>
          </a:p>
          <a:p>
            <a:pPr algn="ctr"/>
            <a:r>
              <a:rPr lang="en-US" sz="1600" dirty="0">
                <a:solidFill>
                  <a:srgbClr val="81ABEC"/>
                </a:solidFill>
              </a:rPr>
              <a:t>Layer</a:t>
            </a:r>
          </a:p>
        </p:txBody>
      </p:sp>
      <p:pic>
        <p:nvPicPr>
          <p:cNvPr id="21" name="Picture 20">
            <a:extLst>
              <a:ext uri="{FF2B5EF4-FFF2-40B4-BE49-F238E27FC236}">
                <a16:creationId xmlns:a16="http://schemas.microsoft.com/office/drawing/2014/main" id="{0E9E2D7A-0975-CF44-A6EF-D17A65ABD87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25807" y="5034450"/>
            <a:ext cx="2508774" cy="1005583"/>
          </a:xfrm>
          <a:prstGeom prst="rect">
            <a:avLst/>
          </a:prstGeom>
        </p:spPr>
      </p:pic>
      <p:pic>
        <p:nvPicPr>
          <p:cNvPr id="23" name="Picture 22">
            <a:extLst>
              <a:ext uri="{FF2B5EF4-FFF2-40B4-BE49-F238E27FC236}">
                <a16:creationId xmlns:a16="http://schemas.microsoft.com/office/drawing/2014/main" id="{57CE6F8E-B422-2646-A166-B25B4D07BB6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06525" y="5211875"/>
            <a:ext cx="1489583" cy="855718"/>
          </a:xfrm>
          <a:prstGeom prst="rect">
            <a:avLst/>
          </a:prstGeom>
        </p:spPr>
      </p:pic>
      <p:pic>
        <p:nvPicPr>
          <p:cNvPr id="25" name="Picture 24">
            <a:extLst>
              <a:ext uri="{FF2B5EF4-FFF2-40B4-BE49-F238E27FC236}">
                <a16:creationId xmlns:a16="http://schemas.microsoft.com/office/drawing/2014/main" id="{478B468C-4AC4-B942-8EE5-98207D7398F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00450" y="6309907"/>
            <a:ext cx="563001" cy="478551"/>
          </a:xfrm>
          <a:prstGeom prst="rect">
            <a:avLst/>
          </a:prstGeom>
        </p:spPr>
      </p:pic>
      <p:pic>
        <p:nvPicPr>
          <p:cNvPr id="30" name="Picture 29">
            <a:extLst>
              <a:ext uri="{FF2B5EF4-FFF2-40B4-BE49-F238E27FC236}">
                <a16:creationId xmlns:a16="http://schemas.microsoft.com/office/drawing/2014/main" id="{F6DA5735-A429-0D42-A981-CBD679F9496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49470" y="5915427"/>
            <a:ext cx="311718" cy="557811"/>
          </a:xfrm>
          <a:prstGeom prst="rect">
            <a:avLst/>
          </a:prstGeom>
        </p:spPr>
      </p:pic>
      <p:pic>
        <p:nvPicPr>
          <p:cNvPr id="32" name="Picture 31">
            <a:extLst>
              <a:ext uri="{FF2B5EF4-FFF2-40B4-BE49-F238E27FC236}">
                <a16:creationId xmlns:a16="http://schemas.microsoft.com/office/drawing/2014/main" id="{A63AEEE6-D800-7C45-8047-C5367D4C444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74913" y="5905599"/>
            <a:ext cx="311718" cy="557811"/>
          </a:xfrm>
          <a:prstGeom prst="rect">
            <a:avLst/>
          </a:prstGeom>
        </p:spPr>
      </p:pic>
      <p:pic>
        <p:nvPicPr>
          <p:cNvPr id="34" name="Picture 33">
            <a:extLst>
              <a:ext uri="{FF2B5EF4-FFF2-40B4-BE49-F238E27FC236}">
                <a16:creationId xmlns:a16="http://schemas.microsoft.com/office/drawing/2014/main" id="{04D34FAA-CD72-4545-95B3-7F6C3D71A07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1053" y="6324974"/>
            <a:ext cx="1062111" cy="537612"/>
          </a:xfrm>
          <a:prstGeom prst="rect">
            <a:avLst/>
          </a:prstGeom>
        </p:spPr>
      </p:pic>
      <p:pic>
        <p:nvPicPr>
          <p:cNvPr id="35" name="Picture 34">
            <a:extLst>
              <a:ext uri="{FF2B5EF4-FFF2-40B4-BE49-F238E27FC236}">
                <a16:creationId xmlns:a16="http://schemas.microsoft.com/office/drawing/2014/main" id="{86DB67A4-E26D-8548-97CB-B0E6BBEC25E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74185" y="6309907"/>
            <a:ext cx="563001" cy="478551"/>
          </a:xfrm>
          <a:prstGeom prst="rect">
            <a:avLst/>
          </a:prstGeom>
        </p:spPr>
      </p:pic>
      <p:pic>
        <p:nvPicPr>
          <p:cNvPr id="36" name="Picture 35">
            <a:extLst>
              <a:ext uri="{FF2B5EF4-FFF2-40B4-BE49-F238E27FC236}">
                <a16:creationId xmlns:a16="http://schemas.microsoft.com/office/drawing/2014/main" id="{93FD80BC-913E-9344-8AE4-2D98B8979FA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26737" y="1061711"/>
            <a:ext cx="601713" cy="1042404"/>
          </a:xfrm>
          <a:prstGeom prst="rect">
            <a:avLst/>
          </a:prstGeom>
        </p:spPr>
      </p:pic>
      <p:pic>
        <p:nvPicPr>
          <p:cNvPr id="38" name="Picture 37">
            <a:extLst>
              <a:ext uri="{FF2B5EF4-FFF2-40B4-BE49-F238E27FC236}">
                <a16:creationId xmlns:a16="http://schemas.microsoft.com/office/drawing/2014/main" id="{F0D07767-CEB0-A545-A912-CBEFCDE72DB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127753" y="6169020"/>
            <a:ext cx="1083867" cy="726548"/>
          </a:xfrm>
          <a:prstGeom prst="rect">
            <a:avLst/>
          </a:prstGeom>
        </p:spPr>
      </p:pic>
      <p:pic>
        <p:nvPicPr>
          <p:cNvPr id="39" name="Picture 38">
            <a:extLst>
              <a:ext uri="{FF2B5EF4-FFF2-40B4-BE49-F238E27FC236}">
                <a16:creationId xmlns:a16="http://schemas.microsoft.com/office/drawing/2014/main" id="{B5C2F41A-716F-3341-B88A-61AC1842BCE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86015" y="1061711"/>
            <a:ext cx="1147521" cy="1042404"/>
          </a:xfrm>
          <a:prstGeom prst="rect">
            <a:avLst/>
          </a:prstGeom>
        </p:spPr>
      </p:pic>
      <p:pic>
        <p:nvPicPr>
          <p:cNvPr id="40" name="Picture 39">
            <a:extLst>
              <a:ext uri="{FF2B5EF4-FFF2-40B4-BE49-F238E27FC236}">
                <a16:creationId xmlns:a16="http://schemas.microsoft.com/office/drawing/2014/main" id="{786F2178-AC64-EA40-BE80-77E705F5622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477205" y="1964967"/>
            <a:ext cx="1903088" cy="1079364"/>
          </a:xfrm>
          <a:prstGeom prst="rect">
            <a:avLst/>
          </a:prstGeom>
        </p:spPr>
      </p:pic>
      <p:pic>
        <p:nvPicPr>
          <p:cNvPr id="42" name="Picture 41">
            <a:extLst>
              <a:ext uri="{FF2B5EF4-FFF2-40B4-BE49-F238E27FC236}">
                <a16:creationId xmlns:a16="http://schemas.microsoft.com/office/drawing/2014/main" id="{E8D8A341-944F-BF4B-A391-3EF9777B818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377982" y="1959660"/>
            <a:ext cx="2470194" cy="1076031"/>
          </a:xfrm>
          <a:prstGeom prst="rect">
            <a:avLst/>
          </a:prstGeom>
        </p:spPr>
      </p:pic>
      <p:pic>
        <p:nvPicPr>
          <p:cNvPr id="44" name="Picture 43">
            <a:extLst>
              <a:ext uri="{FF2B5EF4-FFF2-40B4-BE49-F238E27FC236}">
                <a16:creationId xmlns:a16="http://schemas.microsoft.com/office/drawing/2014/main" id="{82B73E8B-FF76-FC44-AD78-81A70B5877C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824526" y="4624136"/>
            <a:ext cx="2143842" cy="467378"/>
          </a:xfrm>
          <a:prstGeom prst="rect">
            <a:avLst/>
          </a:prstGeom>
        </p:spPr>
      </p:pic>
      <p:pic>
        <p:nvPicPr>
          <p:cNvPr id="46" name="Picture 45">
            <a:extLst>
              <a:ext uri="{FF2B5EF4-FFF2-40B4-BE49-F238E27FC236}">
                <a16:creationId xmlns:a16="http://schemas.microsoft.com/office/drawing/2014/main" id="{CCDEEF48-AC63-664B-9C3E-9BFC7CFCC4F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328138" y="3270523"/>
            <a:ext cx="4672640" cy="1125082"/>
          </a:xfrm>
          <a:prstGeom prst="rect">
            <a:avLst/>
          </a:prstGeom>
        </p:spPr>
      </p:pic>
      <p:pic>
        <p:nvPicPr>
          <p:cNvPr id="47" name="Picture 46">
            <a:extLst>
              <a:ext uri="{FF2B5EF4-FFF2-40B4-BE49-F238E27FC236}">
                <a16:creationId xmlns:a16="http://schemas.microsoft.com/office/drawing/2014/main" id="{A76F554C-A6CB-F34A-A56D-A576FAD3FF27}"/>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427588" y="3529857"/>
            <a:ext cx="1514278" cy="777600"/>
          </a:xfrm>
          <a:prstGeom prst="rect">
            <a:avLst/>
          </a:prstGeom>
        </p:spPr>
      </p:pic>
      <p:pic>
        <p:nvPicPr>
          <p:cNvPr id="48" name="Picture 47">
            <a:extLst>
              <a:ext uri="{FF2B5EF4-FFF2-40B4-BE49-F238E27FC236}">
                <a16:creationId xmlns:a16="http://schemas.microsoft.com/office/drawing/2014/main" id="{63EA09F2-A185-3146-ADE4-5994693A23BF}"/>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916122" y="3529857"/>
            <a:ext cx="1555200" cy="777600"/>
          </a:xfrm>
          <a:prstGeom prst="rect">
            <a:avLst/>
          </a:prstGeom>
        </p:spPr>
      </p:pic>
      <p:pic>
        <p:nvPicPr>
          <p:cNvPr id="49" name="Picture 48">
            <a:extLst>
              <a:ext uri="{FF2B5EF4-FFF2-40B4-BE49-F238E27FC236}">
                <a16:creationId xmlns:a16="http://schemas.microsoft.com/office/drawing/2014/main" id="{483D81B4-EFD7-A245-A9DB-B3AC7F5C2B87}"/>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429917" y="3529858"/>
            <a:ext cx="1524505" cy="777600"/>
          </a:xfrm>
          <a:prstGeom prst="rect">
            <a:avLst/>
          </a:prstGeom>
        </p:spPr>
      </p:pic>
      <p:sp>
        <p:nvSpPr>
          <p:cNvPr id="59" name="TextBox 58">
            <a:extLst>
              <a:ext uri="{FF2B5EF4-FFF2-40B4-BE49-F238E27FC236}">
                <a16:creationId xmlns:a16="http://schemas.microsoft.com/office/drawing/2014/main" id="{27A0C5F2-0795-9C45-B4EA-5E3E94CD0E81}"/>
              </a:ext>
            </a:extLst>
          </p:cNvPr>
          <p:cNvSpPr txBox="1"/>
          <p:nvPr/>
        </p:nvSpPr>
        <p:spPr>
          <a:xfrm>
            <a:off x="6937845" y="1471832"/>
            <a:ext cx="5049388" cy="1938992"/>
          </a:xfrm>
          <a:prstGeom prst="rect">
            <a:avLst/>
          </a:prstGeom>
          <a:noFill/>
        </p:spPr>
        <p:txBody>
          <a:bodyPr wrap="square" rtlCol="0">
            <a:spAutoFit/>
          </a:bodyPr>
          <a:lstStyle/>
          <a:p>
            <a:r>
              <a:rPr lang="en-US" sz="2400" dirty="0"/>
              <a:t>Gateway discovery for scalability</a:t>
            </a:r>
          </a:p>
          <a:p>
            <a:endParaRPr lang="en-US" sz="2400" dirty="0"/>
          </a:p>
          <a:p>
            <a:r>
              <a:rPr lang="en-US" sz="2400" dirty="0"/>
              <a:t>Supports IoT device handling</a:t>
            </a:r>
          </a:p>
          <a:p>
            <a:endParaRPr lang="en-US" sz="2400" dirty="0"/>
          </a:p>
          <a:p>
            <a:r>
              <a:rPr lang="en-US" sz="2400" dirty="0"/>
              <a:t>Encapsulates current network</a:t>
            </a:r>
          </a:p>
        </p:txBody>
      </p:sp>
    </p:spTree>
    <p:custDataLst>
      <p:tags r:id="rId1"/>
    </p:custDataLst>
    <p:extLst>
      <p:ext uri="{BB962C8B-B14F-4D97-AF65-F5344CB8AC3E}">
        <p14:creationId xmlns:p14="http://schemas.microsoft.com/office/powerpoint/2010/main" val="3175565340"/>
      </p:ext>
    </p:extLst>
  </p:cSld>
  <p:clrMapOvr>
    <a:masterClrMapping/>
  </p:clrMapOvr>
  <mc:AlternateContent xmlns:mc="http://schemas.openxmlformats.org/markup-compatibility/2006" xmlns:p14="http://schemas.microsoft.com/office/powerpoint/2010/main">
    <mc:Choice Requires="p14">
      <p:transition spd="slow" p14:dur="2000" advTm="73607"/>
    </mc:Choice>
    <mc:Fallback xmlns="">
      <p:transition spd="slow" advTm="73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6"/>
                                        </p:tgtEl>
                                        <p:attrNameLst>
                                          <p:attrName>style.opacity</p:attrName>
                                        </p:attrNameLst>
                                      </p:cBhvr>
                                      <p:to>
                                        <p:strVal val="0.1"/>
                                      </p:to>
                                    </p:set>
                                    <p:animEffect filter="image" prLst="opacity: 0.1">
                                      <p:cBhvr rctx="IE">
                                        <p:cTn id="7" dur="indefinite"/>
                                        <p:tgtEl>
                                          <p:spTgt spid="36"/>
                                        </p:tgtEl>
                                      </p:cBhvr>
                                    </p:animEffect>
                                  </p:childTnLst>
                                </p:cTn>
                              </p:par>
                              <p:par>
                                <p:cTn id="8" presetID="9" presetClass="emph" presetSubtype="0" nodeType="withEffect">
                                  <p:stCondLst>
                                    <p:cond delay="0"/>
                                  </p:stCondLst>
                                  <p:childTnLst>
                                    <p:set>
                                      <p:cBhvr>
                                        <p:cTn id="9" dur="indefinite"/>
                                        <p:tgtEl>
                                          <p:spTgt spid="39"/>
                                        </p:tgtEl>
                                        <p:attrNameLst>
                                          <p:attrName>style.opacity</p:attrName>
                                        </p:attrNameLst>
                                      </p:cBhvr>
                                      <p:to>
                                        <p:strVal val="0.1"/>
                                      </p:to>
                                    </p:set>
                                    <p:animEffect filter="image" prLst="opacity: 0.1">
                                      <p:cBhvr rctx="IE">
                                        <p:cTn id="10" dur="indefinite"/>
                                        <p:tgtEl>
                                          <p:spTgt spid="39"/>
                                        </p:tgtEl>
                                      </p:cBhvr>
                                    </p:animEffect>
                                  </p:childTnLst>
                                </p:cTn>
                              </p:par>
                              <p:par>
                                <p:cTn id="11" presetID="9" presetClass="emph" presetSubtype="0" nodeType="withEffect">
                                  <p:stCondLst>
                                    <p:cond delay="0"/>
                                  </p:stCondLst>
                                  <p:childTnLst>
                                    <p:set>
                                      <p:cBhvr>
                                        <p:cTn id="12" dur="indefinite"/>
                                        <p:tgtEl>
                                          <p:spTgt spid="40"/>
                                        </p:tgtEl>
                                        <p:attrNameLst>
                                          <p:attrName>style.opacity</p:attrName>
                                        </p:attrNameLst>
                                      </p:cBhvr>
                                      <p:to>
                                        <p:strVal val="0.1"/>
                                      </p:to>
                                    </p:set>
                                    <p:animEffect filter="image" prLst="opacity: 0.1">
                                      <p:cBhvr rctx="IE">
                                        <p:cTn id="13" dur="indefinite"/>
                                        <p:tgtEl>
                                          <p:spTgt spid="40"/>
                                        </p:tgtEl>
                                      </p:cBhvr>
                                    </p:animEffect>
                                  </p:childTnLst>
                                </p:cTn>
                              </p:par>
                              <p:par>
                                <p:cTn id="14" presetID="9" presetClass="emph" presetSubtype="0" nodeType="withEffect">
                                  <p:stCondLst>
                                    <p:cond delay="0"/>
                                  </p:stCondLst>
                                  <p:childTnLst>
                                    <p:set>
                                      <p:cBhvr>
                                        <p:cTn id="15" dur="indefinite"/>
                                        <p:tgtEl>
                                          <p:spTgt spid="42"/>
                                        </p:tgtEl>
                                        <p:attrNameLst>
                                          <p:attrName>style.opacity</p:attrName>
                                        </p:attrNameLst>
                                      </p:cBhvr>
                                      <p:to>
                                        <p:strVal val="0.1"/>
                                      </p:to>
                                    </p:set>
                                    <p:animEffect filter="image" prLst="opacity: 0.1">
                                      <p:cBhvr rctx="IE">
                                        <p:cTn id="16" dur="indefinite"/>
                                        <p:tgtEl>
                                          <p:spTgt spid="42"/>
                                        </p:tgtEl>
                                      </p:cBhvr>
                                    </p:animEffect>
                                  </p:childTnLst>
                                </p:cTn>
                              </p:par>
                              <p:par>
                                <p:cTn id="17" presetID="9" presetClass="emph" presetSubtype="0" nodeType="withEffect">
                                  <p:stCondLst>
                                    <p:cond delay="0"/>
                                  </p:stCondLst>
                                  <p:childTnLst>
                                    <p:set>
                                      <p:cBhvr>
                                        <p:cTn id="18" dur="indefinite"/>
                                        <p:tgtEl>
                                          <p:spTgt spid="46"/>
                                        </p:tgtEl>
                                        <p:attrNameLst>
                                          <p:attrName>style.opacity</p:attrName>
                                        </p:attrNameLst>
                                      </p:cBhvr>
                                      <p:to>
                                        <p:strVal val="0.1"/>
                                      </p:to>
                                    </p:set>
                                    <p:animEffect filter="image" prLst="opacity: 0.1">
                                      <p:cBhvr rctx="IE">
                                        <p:cTn id="19" dur="indefinite"/>
                                        <p:tgtEl>
                                          <p:spTgt spid="46"/>
                                        </p:tgtEl>
                                      </p:cBhvr>
                                    </p:animEffect>
                                  </p:childTnLst>
                                </p:cTn>
                              </p:par>
                              <p:par>
                                <p:cTn id="20" presetID="9" presetClass="emph" presetSubtype="0" nodeType="withEffect">
                                  <p:stCondLst>
                                    <p:cond delay="0"/>
                                  </p:stCondLst>
                                  <p:childTnLst>
                                    <p:set>
                                      <p:cBhvr>
                                        <p:cTn id="21" dur="indefinite"/>
                                        <p:tgtEl>
                                          <p:spTgt spid="21"/>
                                        </p:tgtEl>
                                        <p:attrNameLst>
                                          <p:attrName>style.opacity</p:attrName>
                                        </p:attrNameLst>
                                      </p:cBhvr>
                                      <p:to>
                                        <p:strVal val="0.1"/>
                                      </p:to>
                                    </p:set>
                                    <p:animEffect filter="image" prLst="opacity: 0.1">
                                      <p:cBhvr rctx="IE">
                                        <p:cTn id="22" dur="indefinite"/>
                                        <p:tgtEl>
                                          <p:spTgt spid="21"/>
                                        </p:tgtEl>
                                      </p:cBhvr>
                                    </p:animEffect>
                                  </p:childTnLst>
                                </p:cTn>
                              </p:par>
                              <p:par>
                                <p:cTn id="23" presetID="9" presetClass="emph" presetSubtype="0" nodeType="withEffect">
                                  <p:stCondLst>
                                    <p:cond delay="0"/>
                                  </p:stCondLst>
                                  <p:childTnLst>
                                    <p:set>
                                      <p:cBhvr>
                                        <p:cTn id="24" dur="indefinite"/>
                                        <p:tgtEl>
                                          <p:spTgt spid="5"/>
                                        </p:tgtEl>
                                        <p:attrNameLst>
                                          <p:attrName>style.opacity</p:attrName>
                                        </p:attrNameLst>
                                      </p:cBhvr>
                                      <p:to>
                                        <p:strVal val="0.1"/>
                                      </p:to>
                                    </p:set>
                                    <p:animEffect filter="image" prLst="opacity: 0.1">
                                      <p:cBhvr rctx="IE">
                                        <p:cTn id="25" dur="indefinite"/>
                                        <p:tgtEl>
                                          <p:spTgt spid="5"/>
                                        </p:tgtEl>
                                      </p:cBhvr>
                                    </p:animEffect>
                                  </p:childTnLst>
                                </p:cTn>
                              </p:par>
                              <p:par>
                                <p:cTn id="26" presetID="9" presetClass="emph" presetSubtype="0" nodeType="withEffect">
                                  <p:stCondLst>
                                    <p:cond delay="0"/>
                                  </p:stCondLst>
                                  <p:childTnLst>
                                    <p:set>
                                      <p:cBhvr>
                                        <p:cTn id="27" dur="indefinite"/>
                                        <p:tgtEl>
                                          <p:spTgt spid="34"/>
                                        </p:tgtEl>
                                        <p:attrNameLst>
                                          <p:attrName>style.opacity</p:attrName>
                                        </p:attrNameLst>
                                      </p:cBhvr>
                                      <p:to>
                                        <p:strVal val="0.1"/>
                                      </p:to>
                                    </p:set>
                                    <p:animEffect filter="image" prLst="opacity: 0.1">
                                      <p:cBhvr rctx="IE">
                                        <p:cTn id="28" dur="indefinite"/>
                                        <p:tgtEl>
                                          <p:spTgt spid="34"/>
                                        </p:tgtEl>
                                      </p:cBhvr>
                                    </p:animEffect>
                                  </p:childTnLst>
                                </p:cTn>
                              </p:par>
                              <p:par>
                                <p:cTn id="29" presetID="9" presetClass="emph" presetSubtype="0" nodeType="withEffect">
                                  <p:stCondLst>
                                    <p:cond delay="0"/>
                                  </p:stCondLst>
                                  <p:childTnLst>
                                    <p:set>
                                      <p:cBhvr>
                                        <p:cTn id="30" dur="indefinite"/>
                                        <p:tgtEl>
                                          <p:spTgt spid="47"/>
                                        </p:tgtEl>
                                        <p:attrNameLst>
                                          <p:attrName>style.opacity</p:attrName>
                                        </p:attrNameLst>
                                      </p:cBhvr>
                                      <p:to>
                                        <p:strVal val="0.1"/>
                                      </p:to>
                                    </p:set>
                                    <p:animEffect filter="image" prLst="opacity: 0.1">
                                      <p:cBhvr rctx="IE">
                                        <p:cTn id="31" dur="indefinite"/>
                                        <p:tgtEl>
                                          <p:spTgt spid="47"/>
                                        </p:tgtEl>
                                      </p:cBhvr>
                                    </p:animEffect>
                                  </p:childTnLst>
                                </p:cTn>
                              </p:par>
                              <p:par>
                                <p:cTn id="32" presetID="9" presetClass="emph" presetSubtype="0" nodeType="withEffect">
                                  <p:stCondLst>
                                    <p:cond delay="0"/>
                                  </p:stCondLst>
                                  <p:childTnLst>
                                    <p:set>
                                      <p:cBhvr>
                                        <p:cTn id="33" dur="indefinite"/>
                                        <p:tgtEl>
                                          <p:spTgt spid="48"/>
                                        </p:tgtEl>
                                        <p:attrNameLst>
                                          <p:attrName>style.opacity</p:attrName>
                                        </p:attrNameLst>
                                      </p:cBhvr>
                                      <p:to>
                                        <p:strVal val="0.1"/>
                                      </p:to>
                                    </p:set>
                                    <p:animEffect filter="image" prLst="opacity: 0.1">
                                      <p:cBhvr rctx="IE">
                                        <p:cTn id="34" dur="indefinite"/>
                                        <p:tgtEl>
                                          <p:spTgt spid="48"/>
                                        </p:tgtEl>
                                      </p:cBhvr>
                                    </p:animEffect>
                                  </p:childTnLst>
                                </p:cTn>
                              </p:par>
                              <p:par>
                                <p:cTn id="35" presetID="9" presetClass="emph" presetSubtype="0" nodeType="withEffect">
                                  <p:stCondLst>
                                    <p:cond delay="0"/>
                                  </p:stCondLst>
                                  <p:childTnLst>
                                    <p:set>
                                      <p:cBhvr>
                                        <p:cTn id="36" dur="indefinite"/>
                                        <p:tgtEl>
                                          <p:spTgt spid="49"/>
                                        </p:tgtEl>
                                        <p:attrNameLst>
                                          <p:attrName>style.opacity</p:attrName>
                                        </p:attrNameLst>
                                      </p:cBhvr>
                                      <p:to>
                                        <p:strVal val="0.1"/>
                                      </p:to>
                                    </p:set>
                                    <p:animEffect filter="image" prLst="opacity: 0.1">
                                      <p:cBhvr rctx="IE">
                                        <p:cTn id="37" dur="indefinite"/>
                                        <p:tgtEl>
                                          <p:spTgt spid="49"/>
                                        </p:tgtEl>
                                      </p:cBhvr>
                                    </p:animEffect>
                                  </p:childTnLst>
                                </p:cTn>
                              </p:par>
                              <p:par>
                                <p:cTn id="38" presetID="9" presetClass="emph" presetSubtype="0" nodeType="withEffect">
                                  <p:stCondLst>
                                    <p:cond delay="0"/>
                                  </p:stCondLst>
                                  <p:childTnLst>
                                    <p:set>
                                      <p:cBhvr>
                                        <p:cTn id="39" dur="indefinite"/>
                                        <p:tgtEl>
                                          <p:spTgt spid="44"/>
                                        </p:tgtEl>
                                        <p:attrNameLst>
                                          <p:attrName>style.opacity</p:attrName>
                                        </p:attrNameLst>
                                      </p:cBhvr>
                                      <p:to>
                                        <p:strVal val="0.1"/>
                                      </p:to>
                                    </p:set>
                                    <p:animEffect filter="image" prLst="opacity: 0.1">
                                      <p:cBhvr rctx="IE">
                                        <p:cTn id="40" dur="indefinite"/>
                                        <p:tgtEl>
                                          <p:spTgt spid="44"/>
                                        </p:tgtEl>
                                      </p:cBhvr>
                                    </p:animEffect>
                                  </p:childTnLst>
                                </p:cTn>
                              </p:par>
                              <p:par>
                                <p:cTn id="41" presetID="9" presetClass="emph" presetSubtype="0" nodeType="withEffect">
                                  <p:stCondLst>
                                    <p:cond delay="0"/>
                                  </p:stCondLst>
                                  <p:childTnLst>
                                    <p:set>
                                      <p:cBhvr>
                                        <p:cTn id="42" dur="indefinite"/>
                                        <p:tgtEl>
                                          <p:spTgt spid="30"/>
                                        </p:tgtEl>
                                        <p:attrNameLst>
                                          <p:attrName>style.opacity</p:attrName>
                                        </p:attrNameLst>
                                      </p:cBhvr>
                                      <p:to>
                                        <p:strVal val="0.1"/>
                                      </p:to>
                                    </p:set>
                                    <p:animEffect filter="image" prLst="opacity: 0.1">
                                      <p:cBhvr rctx="IE">
                                        <p:cTn id="43" dur="indefinite"/>
                                        <p:tgtEl>
                                          <p:spTgt spid="30"/>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59">
                                            <p:txEl>
                                              <p:pRg st="0" end="0"/>
                                            </p:txEl>
                                          </p:spTgt>
                                        </p:tgtEl>
                                        <p:attrNameLst>
                                          <p:attrName>style.visibility</p:attrName>
                                        </p:attrNameLst>
                                      </p:cBhvr>
                                      <p:to>
                                        <p:strVal val="visible"/>
                                      </p:to>
                                    </p:set>
                                    <p:animEffect transition="in" filter="dissolve">
                                      <p:cBhvr>
                                        <p:cTn id="46" dur="500"/>
                                        <p:tgtEl>
                                          <p:spTgt spid="59">
                                            <p:txEl>
                                              <p:pRg st="0" end="0"/>
                                            </p:txEl>
                                          </p:spTgt>
                                        </p:tgtEl>
                                      </p:cBhvr>
                                    </p:animEffect>
                                  </p:childTnLst>
                                </p:cTn>
                              </p:par>
                              <p:par>
                                <p:cTn id="47" presetID="9"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dissolve">
                                      <p:cBhvr>
                                        <p:cTn id="49" dur="500"/>
                                        <p:tgtEl>
                                          <p:spTgt spid="23"/>
                                        </p:tgtEl>
                                      </p:cBhvr>
                                    </p:animEffect>
                                  </p:childTnLst>
                                </p:cTn>
                              </p:par>
                              <p:par>
                                <p:cTn id="50" presetID="9"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dissolve">
                                      <p:cBhvr>
                                        <p:cTn id="52" dur="500"/>
                                        <p:tgtEl>
                                          <p:spTgt spid="32"/>
                                        </p:tgtEl>
                                      </p:cBhvr>
                                    </p:animEffect>
                                  </p:childTnLst>
                                </p:cTn>
                              </p:par>
                              <p:par>
                                <p:cTn id="53" presetID="9"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dissolve">
                                      <p:cBhvr>
                                        <p:cTn id="55" dur="500"/>
                                        <p:tgtEl>
                                          <p:spTgt spid="25"/>
                                        </p:tgtEl>
                                      </p:cBhvr>
                                    </p:animEffect>
                                  </p:childTnLst>
                                </p:cTn>
                              </p:par>
                              <p:par>
                                <p:cTn id="56" presetID="9" presetClass="entr" presetSubtype="0"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dissolve">
                                      <p:cBhvr>
                                        <p:cTn id="58" dur="500"/>
                                        <p:tgtEl>
                                          <p:spTgt spid="35"/>
                                        </p:tgtEl>
                                      </p:cBhvr>
                                    </p:animEffect>
                                  </p:childTnLst>
                                </p:cTn>
                              </p:par>
                              <p:par>
                                <p:cTn id="59" presetID="9" presetClass="entr" presetSubtype="0"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dissolve">
                                      <p:cBhvr>
                                        <p:cTn id="61" dur="50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mph" presetSubtype="0" nodeType="clickEffect">
                                  <p:stCondLst>
                                    <p:cond delay="0"/>
                                  </p:stCondLst>
                                  <p:childTnLst>
                                    <p:set>
                                      <p:cBhvr>
                                        <p:cTn id="65" dur="indefinite"/>
                                        <p:tgtEl>
                                          <p:spTgt spid="21"/>
                                        </p:tgtEl>
                                        <p:attrNameLst>
                                          <p:attrName>style.opacity</p:attrName>
                                        </p:attrNameLst>
                                      </p:cBhvr>
                                      <p:to>
                                        <p:strVal val="1"/>
                                      </p:to>
                                    </p:set>
                                    <p:animEffect filter="image" prLst="opacity: 1">
                                      <p:cBhvr rctx="IE">
                                        <p:cTn id="66" dur="indefinite"/>
                                        <p:tgtEl>
                                          <p:spTgt spid="21"/>
                                        </p:tgtEl>
                                      </p:cBhvr>
                                    </p:animEffect>
                                  </p:childTnLst>
                                </p:cTn>
                              </p:par>
                              <p:par>
                                <p:cTn id="67" presetID="9" presetClass="emph" presetSubtype="0" nodeType="withEffect">
                                  <p:stCondLst>
                                    <p:cond delay="0"/>
                                  </p:stCondLst>
                                  <p:childTnLst>
                                    <p:set>
                                      <p:cBhvr>
                                        <p:cTn id="68" dur="indefinite"/>
                                        <p:tgtEl>
                                          <p:spTgt spid="34"/>
                                        </p:tgtEl>
                                        <p:attrNameLst>
                                          <p:attrName>style.opacity</p:attrName>
                                        </p:attrNameLst>
                                      </p:cBhvr>
                                      <p:to>
                                        <p:strVal val="1"/>
                                      </p:to>
                                    </p:set>
                                    <p:animEffect filter="image" prLst="opacity: 1">
                                      <p:cBhvr rctx="IE">
                                        <p:cTn id="69" dur="indefinite"/>
                                        <p:tgtEl>
                                          <p:spTgt spid="34"/>
                                        </p:tgtEl>
                                      </p:cBhvr>
                                    </p:animEffect>
                                  </p:childTnLst>
                                </p:cTn>
                              </p:par>
                              <p:par>
                                <p:cTn id="70" presetID="9" presetClass="emph" presetSubtype="0" nodeType="withEffect">
                                  <p:stCondLst>
                                    <p:cond delay="0"/>
                                  </p:stCondLst>
                                  <p:childTnLst>
                                    <p:set>
                                      <p:cBhvr>
                                        <p:cTn id="71" dur="indefinite"/>
                                        <p:tgtEl>
                                          <p:spTgt spid="30"/>
                                        </p:tgtEl>
                                        <p:attrNameLst>
                                          <p:attrName>style.opacity</p:attrName>
                                        </p:attrNameLst>
                                      </p:cBhvr>
                                      <p:to>
                                        <p:strVal val="1"/>
                                      </p:to>
                                    </p:set>
                                    <p:animEffect filter="image" prLst="opacity: 1">
                                      <p:cBhvr rctx="IE">
                                        <p:cTn id="72" dur="indefinite"/>
                                        <p:tgtEl>
                                          <p:spTgt spid="30"/>
                                        </p:tgtEl>
                                      </p:cBhvr>
                                    </p:animEffect>
                                  </p:childTnLst>
                                </p:cTn>
                              </p:par>
                              <p:par>
                                <p:cTn id="73" presetID="9" presetClass="emph" presetSubtype="0" nodeType="withEffect">
                                  <p:stCondLst>
                                    <p:cond delay="0"/>
                                  </p:stCondLst>
                                  <p:childTnLst>
                                    <p:set>
                                      <p:cBhvr>
                                        <p:cTn id="74" dur="indefinite"/>
                                        <p:tgtEl>
                                          <p:spTgt spid="5"/>
                                        </p:tgtEl>
                                        <p:attrNameLst>
                                          <p:attrName>style.opacity</p:attrName>
                                        </p:attrNameLst>
                                      </p:cBhvr>
                                      <p:to>
                                        <p:strVal val="1"/>
                                      </p:to>
                                    </p:set>
                                    <p:animEffect filter="image" prLst="opacity: 1">
                                      <p:cBhvr rctx="IE">
                                        <p:cTn id="75" dur="indefinite"/>
                                        <p:tgtEl>
                                          <p:spTgt spid="5"/>
                                        </p:tgtEl>
                                      </p:cBhvr>
                                    </p:animEffect>
                                  </p:childTnLst>
                                </p:cTn>
                              </p:par>
                              <p:par>
                                <p:cTn id="76" presetID="9" presetClass="entr" presetSubtype="0" fill="hold"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dissolve">
                                      <p:cBhvr>
                                        <p:cTn id="78" dur="500"/>
                                        <p:tgtEl>
                                          <p:spTgt spid="21"/>
                                        </p:tgtEl>
                                      </p:cBhvr>
                                    </p:animEffect>
                                  </p:childTnLst>
                                </p:cTn>
                              </p:par>
                              <p:par>
                                <p:cTn id="79" presetID="9" presetClass="entr" presetSubtype="0" fill="hold"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dissolve">
                                      <p:cBhvr>
                                        <p:cTn id="81" dur="500"/>
                                        <p:tgtEl>
                                          <p:spTgt spid="30"/>
                                        </p:tgtEl>
                                      </p:cBhvr>
                                    </p:animEffect>
                                  </p:childTnLst>
                                </p:cTn>
                              </p:par>
                              <p:par>
                                <p:cTn id="82" presetID="9" presetClass="entr" presetSubtype="0" fill="hold"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dissolve">
                                      <p:cBhvr>
                                        <p:cTn id="84" dur="500"/>
                                        <p:tgtEl>
                                          <p:spTgt spid="34"/>
                                        </p:tgtEl>
                                      </p:cBhvr>
                                    </p:animEffect>
                                  </p:childTnLst>
                                </p:cTn>
                              </p:par>
                              <p:par>
                                <p:cTn id="85" presetID="9" presetClass="entr" presetSubtype="0" fill="hold" nodeType="with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dissolve">
                                      <p:cBhvr>
                                        <p:cTn id="87" dur="500"/>
                                        <p:tgtEl>
                                          <p:spTgt spid="5"/>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59">
                                            <p:txEl>
                                              <p:pRg st="2" end="2"/>
                                            </p:txEl>
                                          </p:spTgt>
                                        </p:tgtEl>
                                        <p:attrNameLst>
                                          <p:attrName>style.visibility</p:attrName>
                                        </p:attrNameLst>
                                      </p:cBhvr>
                                      <p:to>
                                        <p:strVal val="visible"/>
                                      </p:to>
                                    </p:set>
                                    <p:animEffect transition="in" filter="dissolve">
                                      <p:cBhvr>
                                        <p:cTn id="90" dur="500"/>
                                        <p:tgtEl>
                                          <p:spTgt spid="59">
                                            <p:txEl>
                                              <p:pRg st="2" end="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mph" presetSubtype="0" nodeType="clickEffect">
                                  <p:stCondLst>
                                    <p:cond delay="0"/>
                                  </p:stCondLst>
                                  <p:childTnLst>
                                    <p:set>
                                      <p:cBhvr>
                                        <p:cTn id="94" dur="indefinite"/>
                                        <p:tgtEl>
                                          <p:spTgt spid="44"/>
                                        </p:tgtEl>
                                        <p:attrNameLst>
                                          <p:attrName>style.opacity</p:attrName>
                                        </p:attrNameLst>
                                      </p:cBhvr>
                                      <p:to>
                                        <p:strVal val="1"/>
                                      </p:to>
                                    </p:set>
                                    <p:animEffect filter="image" prLst="opacity: 1">
                                      <p:cBhvr rctx="IE">
                                        <p:cTn id="95" dur="indefinite"/>
                                        <p:tgtEl>
                                          <p:spTgt spid="44"/>
                                        </p:tgtEl>
                                      </p:cBhvr>
                                    </p:animEffect>
                                  </p:childTnLst>
                                </p:cTn>
                              </p:par>
                              <p:par>
                                <p:cTn id="96" presetID="9" presetClass="entr" presetSubtype="0" fill="hold" nodeType="with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dissolve">
                                      <p:cBhvr>
                                        <p:cTn id="98" dur="500"/>
                                        <p:tgtEl>
                                          <p:spTgt spid="44"/>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59">
                                            <p:txEl>
                                              <p:pRg st="4" end="4"/>
                                            </p:txEl>
                                          </p:spTgt>
                                        </p:tgtEl>
                                        <p:attrNameLst>
                                          <p:attrName>style.visibility</p:attrName>
                                        </p:attrNameLst>
                                      </p:cBhvr>
                                      <p:to>
                                        <p:strVal val="visible"/>
                                      </p:to>
                                    </p:set>
                                    <p:animEffect transition="in" filter="dissolve">
                                      <p:cBhvr>
                                        <p:cTn id="101" dur="500"/>
                                        <p:tgtEl>
                                          <p:spTgt spid="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34D9A-9048-4B40-BECC-F3D266062DC8}"/>
              </a:ext>
            </a:extLst>
          </p:cNvPr>
          <p:cNvSpPr>
            <a:spLocks noGrp="1"/>
          </p:cNvSpPr>
          <p:nvPr>
            <p:ph type="title"/>
          </p:nvPr>
        </p:nvSpPr>
        <p:spPr/>
        <p:txBody>
          <a:bodyPr>
            <a:normAutofit/>
          </a:bodyPr>
          <a:lstStyle/>
          <a:p>
            <a:r>
              <a:rPr lang="en-US" sz="3600" dirty="0"/>
              <a:t>Using a Link Graph to Encapsulate Network Information</a:t>
            </a:r>
          </a:p>
        </p:txBody>
      </p:sp>
      <p:sp>
        <p:nvSpPr>
          <p:cNvPr id="3" name="Content Placeholder 2">
            <a:extLst>
              <a:ext uri="{FF2B5EF4-FFF2-40B4-BE49-F238E27FC236}">
                <a16:creationId xmlns:a16="http://schemas.microsoft.com/office/drawing/2014/main" id="{0CA4C43C-564A-684B-A8CB-CFAF3F89C1CD}"/>
              </a:ext>
            </a:extLst>
          </p:cNvPr>
          <p:cNvSpPr>
            <a:spLocks noGrp="1"/>
          </p:cNvSpPr>
          <p:nvPr>
            <p:ph idx="1"/>
          </p:nvPr>
        </p:nvSpPr>
        <p:spPr/>
        <p:txBody>
          <a:bodyPr/>
          <a:lstStyle/>
          <a:p>
            <a:r>
              <a:rPr lang="en-US" dirty="0"/>
              <a:t>IoT environments are dynamic: devices and gateways could join and leave</a:t>
            </a:r>
          </a:p>
          <a:p>
            <a:endParaRPr lang="en-US" dirty="0"/>
          </a:p>
          <a:p>
            <a:r>
              <a:rPr lang="en-US" dirty="0"/>
              <a:t>For gateways to coordinate, each gateway needs to know:</a:t>
            </a:r>
          </a:p>
          <a:p>
            <a:pPr lvl="1"/>
            <a:r>
              <a:rPr lang="en-US" dirty="0"/>
              <a:t>What other gateways are present</a:t>
            </a:r>
          </a:p>
          <a:p>
            <a:pPr lvl="1"/>
            <a:r>
              <a:rPr lang="en-US" dirty="0"/>
              <a:t>What other devices are present</a:t>
            </a:r>
          </a:p>
          <a:p>
            <a:pPr lvl="1"/>
            <a:r>
              <a:rPr lang="en-US" dirty="0"/>
              <a:t>Which gateways can communicate with which devices</a:t>
            </a:r>
          </a:p>
          <a:p>
            <a:pPr lvl="1"/>
            <a:endParaRPr lang="en-US" dirty="0"/>
          </a:p>
          <a:p>
            <a:r>
              <a:rPr lang="en-US" dirty="0"/>
              <a:t>Generating link graph: Ask neighbors, they ask their neighbors,…</a:t>
            </a:r>
          </a:p>
        </p:txBody>
      </p:sp>
      <p:sp>
        <p:nvSpPr>
          <p:cNvPr id="4" name="Slide Number Placeholder 3">
            <a:extLst>
              <a:ext uri="{FF2B5EF4-FFF2-40B4-BE49-F238E27FC236}">
                <a16:creationId xmlns:a16="http://schemas.microsoft.com/office/drawing/2014/main" id="{B1770765-E20C-B74D-9944-B024C0784CEF}"/>
              </a:ext>
            </a:extLst>
          </p:cNvPr>
          <p:cNvSpPr>
            <a:spLocks noGrp="1"/>
          </p:cNvSpPr>
          <p:nvPr>
            <p:ph type="sldNum" sz="quarter" idx="12"/>
          </p:nvPr>
        </p:nvSpPr>
        <p:spPr/>
        <p:txBody>
          <a:bodyPr/>
          <a:lstStyle/>
          <a:p>
            <a:fld id="{1DC0E942-C480-E741-9E4C-34974C0F70AA}" type="slidenum">
              <a:rPr lang="en-US" smtClean="0"/>
              <a:t>15</a:t>
            </a:fld>
            <a:endParaRPr lang="en-US"/>
          </a:p>
        </p:txBody>
      </p:sp>
    </p:spTree>
    <p:extLst>
      <p:ext uri="{BB962C8B-B14F-4D97-AF65-F5344CB8AC3E}">
        <p14:creationId xmlns:p14="http://schemas.microsoft.com/office/powerpoint/2010/main" val="1417551822"/>
      </p:ext>
    </p:extLst>
  </p:cSld>
  <p:clrMapOvr>
    <a:masterClrMapping/>
  </p:clrMapOvr>
  <mc:AlternateContent xmlns:mc="http://schemas.openxmlformats.org/markup-compatibility/2006" xmlns:p14="http://schemas.microsoft.com/office/powerpoint/2010/main">
    <mc:Choice Requires="p14">
      <p:transition spd="slow" p14:dur="2000" advTm="63510"/>
    </mc:Choice>
    <mc:Fallback xmlns="">
      <p:transition spd="slow" advTm="6351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le 1">
            <a:extLst>
              <a:ext uri="{FF2B5EF4-FFF2-40B4-BE49-F238E27FC236}">
                <a16:creationId xmlns:a16="http://schemas.microsoft.com/office/drawing/2014/main" id="{F8308637-DF9B-FD42-BEB9-9E6159403B90}"/>
              </a:ext>
            </a:extLst>
          </p:cNvPr>
          <p:cNvSpPr txBox="1">
            <a:spLocks/>
          </p:cNvSpPr>
          <p:nvPr/>
        </p:nvSpPr>
        <p:spPr>
          <a:xfrm>
            <a:off x="18823" y="185697"/>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NexusEdge Gives Developers an Abstracted Single Gateway View</a:t>
            </a:r>
          </a:p>
        </p:txBody>
      </p:sp>
      <p:pic>
        <p:nvPicPr>
          <p:cNvPr id="6" name="Picture 5">
            <a:extLst>
              <a:ext uri="{FF2B5EF4-FFF2-40B4-BE49-F238E27FC236}">
                <a16:creationId xmlns:a16="http://schemas.microsoft.com/office/drawing/2014/main" id="{23491C4E-DE2D-B841-9C1C-A688732DDD3C}"/>
              </a:ext>
            </a:extLst>
          </p:cNvPr>
          <p:cNvPicPr>
            <a:picLocks noChangeAspect="1"/>
          </p:cNvPicPr>
          <p:nvPr/>
        </p:nvPicPr>
        <p:blipFill rotWithShape="1">
          <a:blip r:embed="rId4">
            <a:alphaModFix amt="95000"/>
          </a:blip>
          <a:srcRect l="3661" t="6605" r="4431" b="6352"/>
          <a:stretch/>
        </p:blipFill>
        <p:spPr>
          <a:xfrm>
            <a:off x="1071561" y="1526915"/>
            <a:ext cx="9774379" cy="5194560"/>
          </a:xfrm>
          <a:prstGeom prst="rect">
            <a:avLst/>
          </a:prstGeom>
        </p:spPr>
      </p:pic>
      <p:pic>
        <p:nvPicPr>
          <p:cNvPr id="21" name="Picture 20">
            <a:extLst>
              <a:ext uri="{FF2B5EF4-FFF2-40B4-BE49-F238E27FC236}">
                <a16:creationId xmlns:a16="http://schemas.microsoft.com/office/drawing/2014/main" id="{3C4C6559-D49E-AB47-BC40-FE9891B23CA7}"/>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6375636" y="2370573"/>
            <a:ext cx="1069663" cy="762135"/>
          </a:xfrm>
          <a:prstGeom prst="rect">
            <a:avLst/>
          </a:prstGeom>
        </p:spPr>
      </p:pic>
      <p:pic>
        <p:nvPicPr>
          <p:cNvPr id="22" name="Picture 21">
            <a:extLst>
              <a:ext uri="{FF2B5EF4-FFF2-40B4-BE49-F238E27FC236}">
                <a16:creationId xmlns:a16="http://schemas.microsoft.com/office/drawing/2014/main" id="{BA6E86F6-B02A-D94B-8B6F-A93BE50D60C7}"/>
              </a:ext>
            </a:extLst>
          </p:cNvPr>
          <p:cNvPicPr>
            <a:picLocks noChangeAspect="1"/>
          </p:cNvPicPr>
          <p:nvPr/>
        </p:nvPicPr>
        <p:blipFill>
          <a:blip r:embed="rId5" cstate="screen">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7230691" y="5804065"/>
            <a:ext cx="1069663" cy="762135"/>
          </a:xfrm>
          <a:prstGeom prst="rect">
            <a:avLst/>
          </a:prstGeom>
        </p:spPr>
      </p:pic>
      <p:pic>
        <p:nvPicPr>
          <p:cNvPr id="23" name="Picture 22">
            <a:extLst>
              <a:ext uri="{FF2B5EF4-FFF2-40B4-BE49-F238E27FC236}">
                <a16:creationId xmlns:a16="http://schemas.microsoft.com/office/drawing/2014/main" id="{84BD1BC0-8ACB-4A4E-9A6B-8029B282DFF4}"/>
              </a:ext>
            </a:extLst>
          </p:cNvPr>
          <p:cNvPicPr>
            <a:picLocks noChangeAspect="1"/>
          </p:cNvPicPr>
          <p:nvPr/>
        </p:nvPicPr>
        <p:blipFill>
          <a:blip r:embed="rId5" cstate="screen">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3652641" y="5087373"/>
            <a:ext cx="1069663" cy="762135"/>
          </a:xfrm>
          <a:prstGeom prst="rect">
            <a:avLst/>
          </a:prstGeom>
        </p:spPr>
      </p:pic>
      <p:pic>
        <p:nvPicPr>
          <p:cNvPr id="24" name="Picture 23">
            <a:extLst>
              <a:ext uri="{FF2B5EF4-FFF2-40B4-BE49-F238E27FC236}">
                <a16:creationId xmlns:a16="http://schemas.microsoft.com/office/drawing/2014/main" id="{9D8E419D-BA2C-134B-80ED-A3608782A7A3}"/>
              </a:ext>
            </a:extLst>
          </p:cNvPr>
          <p:cNvPicPr>
            <a:picLocks noChangeAspect="1"/>
          </p:cNvPicPr>
          <p:nvPr/>
        </p:nvPicPr>
        <p:blipFill>
          <a:blip r:embed="rId5" cstate="screen">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1333303" y="3317316"/>
            <a:ext cx="1069663" cy="762135"/>
          </a:xfrm>
          <a:prstGeom prst="rect">
            <a:avLst/>
          </a:prstGeom>
        </p:spPr>
      </p:pic>
      <p:sp>
        <p:nvSpPr>
          <p:cNvPr id="25" name="TextBox 24">
            <a:extLst>
              <a:ext uri="{FF2B5EF4-FFF2-40B4-BE49-F238E27FC236}">
                <a16:creationId xmlns:a16="http://schemas.microsoft.com/office/drawing/2014/main" id="{44C17FFF-AB03-1D49-AB10-6D202E2A9858}"/>
              </a:ext>
            </a:extLst>
          </p:cNvPr>
          <p:cNvSpPr txBox="1"/>
          <p:nvPr/>
        </p:nvSpPr>
        <p:spPr>
          <a:xfrm>
            <a:off x="1282196" y="4076459"/>
            <a:ext cx="1170705" cy="369332"/>
          </a:xfrm>
          <a:prstGeom prst="rect">
            <a:avLst/>
          </a:prstGeom>
          <a:noFill/>
        </p:spPr>
        <p:txBody>
          <a:bodyPr wrap="none" rtlCol="0">
            <a:spAutoFit/>
          </a:bodyPr>
          <a:lstStyle/>
          <a:p>
            <a:r>
              <a:rPr lang="en-US" dirty="0"/>
              <a:t>Gateway 1</a:t>
            </a:r>
          </a:p>
        </p:txBody>
      </p:sp>
      <p:sp>
        <p:nvSpPr>
          <p:cNvPr id="26" name="TextBox 25">
            <a:extLst>
              <a:ext uri="{FF2B5EF4-FFF2-40B4-BE49-F238E27FC236}">
                <a16:creationId xmlns:a16="http://schemas.microsoft.com/office/drawing/2014/main" id="{6509202B-DB1A-5949-B479-00A8ACF01D54}"/>
              </a:ext>
            </a:extLst>
          </p:cNvPr>
          <p:cNvSpPr txBox="1"/>
          <p:nvPr/>
        </p:nvSpPr>
        <p:spPr>
          <a:xfrm>
            <a:off x="3602706" y="5815800"/>
            <a:ext cx="1170705" cy="369332"/>
          </a:xfrm>
          <a:prstGeom prst="rect">
            <a:avLst/>
          </a:prstGeom>
          <a:noFill/>
        </p:spPr>
        <p:txBody>
          <a:bodyPr wrap="none" rtlCol="0">
            <a:spAutoFit/>
          </a:bodyPr>
          <a:lstStyle/>
          <a:p>
            <a:r>
              <a:rPr lang="en-US" dirty="0"/>
              <a:t>Gateway 2</a:t>
            </a:r>
          </a:p>
        </p:txBody>
      </p:sp>
      <p:sp>
        <p:nvSpPr>
          <p:cNvPr id="27" name="TextBox 26">
            <a:extLst>
              <a:ext uri="{FF2B5EF4-FFF2-40B4-BE49-F238E27FC236}">
                <a16:creationId xmlns:a16="http://schemas.microsoft.com/office/drawing/2014/main" id="{411A680F-DB29-2E4F-A07C-307DA4135701}"/>
              </a:ext>
            </a:extLst>
          </p:cNvPr>
          <p:cNvSpPr txBox="1"/>
          <p:nvPr/>
        </p:nvSpPr>
        <p:spPr>
          <a:xfrm>
            <a:off x="6325701" y="3099608"/>
            <a:ext cx="1170705" cy="369332"/>
          </a:xfrm>
          <a:prstGeom prst="rect">
            <a:avLst/>
          </a:prstGeom>
          <a:noFill/>
        </p:spPr>
        <p:txBody>
          <a:bodyPr wrap="none" rtlCol="0">
            <a:spAutoFit/>
          </a:bodyPr>
          <a:lstStyle/>
          <a:p>
            <a:r>
              <a:rPr lang="en-US" dirty="0"/>
              <a:t>Gateway 3</a:t>
            </a:r>
          </a:p>
        </p:txBody>
      </p:sp>
      <p:sp>
        <p:nvSpPr>
          <p:cNvPr id="28" name="TextBox 27">
            <a:extLst>
              <a:ext uri="{FF2B5EF4-FFF2-40B4-BE49-F238E27FC236}">
                <a16:creationId xmlns:a16="http://schemas.microsoft.com/office/drawing/2014/main" id="{F8259F82-A1DC-4C4C-A2F9-CC2E2E7A8D90}"/>
              </a:ext>
            </a:extLst>
          </p:cNvPr>
          <p:cNvSpPr txBox="1"/>
          <p:nvPr/>
        </p:nvSpPr>
        <p:spPr>
          <a:xfrm>
            <a:off x="7180756" y="6538912"/>
            <a:ext cx="1170705" cy="369332"/>
          </a:xfrm>
          <a:prstGeom prst="rect">
            <a:avLst/>
          </a:prstGeom>
          <a:noFill/>
        </p:spPr>
        <p:txBody>
          <a:bodyPr wrap="none" rtlCol="0">
            <a:spAutoFit/>
          </a:bodyPr>
          <a:lstStyle/>
          <a:p>
            <a:r>
              <a:rPr lang="en-US" dirty="0"/>
              <a:t>Gateway 4</a:t>
            </a:r>
          </a:p>
        </p:txBody>
      </p:sp>
      <p:pic>
        <p:nvPicPr>
          <p:cNvPr id="42" name="Picture 41">
            <a:extLst>
              <a:ext uri="{FF2B5EF4-FFF2-40B4-BE49-F238E27FC236}">
                <a16:creationId xmlns:a16="http://schemas.microsoft.com/office/drawing/2014/main" id="{ACE9BBA2-3C42-8E4E-930D-8733CA63C2F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9628" t="12083" r="8714" b="14823"/>
          <a:stretch/>
        </p:blipFill>
        <p:spPr>
          <a:xfrm>
            <a:off x="5373901" y="1826225"/>
            <a:ext cx="622012" cy="343636"/>
          </a:xfrm>
          <a:prstGeom prst="rect">
            <a:avLst/>
          </a:prstGeom>
        </p:spPr>
      </p:pic>
      <p:sp>
        <p:nvSpPr>
          <p:cNvPr id="43" name="TextBox 42">
            <a:extLst>
              <a:ext uri="{FF2B5EF4-FFF2-40B4-BE49-F238E27FC236}">
                <a16:creationId xmlns:a16="http://schemas.microsoft.com/office/drawing/2014/main" id="{EDFAC6AF-04DF-2044-BD43-80C6E01E823A}"/>
              </a:ext>
            </a:extLst>
          </p:cNvPr>
          <p:cNvSpPr txBox="1"/>
          <p:nvPr/>
        </p:nvSpPr>
        <p:spPr>
          <a:xfrm>
            <a:off x="5315123" y="2223030"/>
            <a:ext cx="729110" cy="338554"/>
          </a:xfrm>
          <a:prstGeom prst="rect">
            <a:avLst/>
          </a:prstGeom>
          <a:noFill/>
        </p:spPr>
        <p:txBody>
          <a:bodyPr wrap="none" rtlCol="0">
            <a:spAutoFit/>
          </a:bodyPr>
          <a:lstStyle/>
          <a:p>
            <a:r>
              <a:rPr lang="en-US" sz="1600" dirty="0"/>
              <a:t>temp4</a:t>
            </a:r>
          </a:p>
        </p:txBody>
      </p:sp>
      <p:pic>
        <p:nvPicPr>
          <p:cNvPr id="51" name="Picture 50">
            <a:extLst>
              <a:ext uri="{FF2B5EF4-FFF2-40B4-BE49-F238E27FC236}">
                <a16:creationId xmlns:a16="http://schemas.microsoft.com/office/drawing/2014/main" id="{07AE64DB-A7B4-D24E-9B1E-870A7AF7BA7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3756" t="13642" r="15115" b="14383"/>
          <a:stretch/>
        </p:blipFill>
        <p:spPr>
          <a:xfrm>
            <a:off x="1071561" y="1552883"/>
            <a:ext cx="985701" cy="997435"/>
          </a:xfrm>
          <a:prstGeom prst="rect">
            <a:avLst/>
          </a:prstGeom>
        </p:spPr>
      </p:pic>
      <p:sp>
        <p:nvSpPr>
          <p:cNvPr id="54" name="TextBox 53">
            <a:extLst>
              <a:ext uri="{FF2B5EF4-FFF2-40B4-BE49-F238E27FC236}">
                <a16:creationId xmlns:a16="http://schemas.microsoft.com/office/drawing/2014/main" id="{8D18FC4C-1EBB-5245-8374-9EADDF83906E}"/>
              </a:ext>
            </a:extLst>
          </p:cNvPr>
          <p:cNvSpPr txBox="1"/>
          <p:nvPr/>
        </p:nvSpPr>
        <p:spPr>
          <a:xfrm>
            <a:off x="973409" y="2653932"/>
            <a:ext cx="1242456" cy="338554"/>
          </a:xfrm>
          <a:prstGeom prst="rect">
            <a:avLst/>
          </a:prstGeom>
          <a:noFill/>
        </p:spPr>
        <p:txBody>
          <a:bodyPr wrap="none" rtlCol="0">
            <a:spAutoFit/>
          </a:bodyPr>
          <a:lstStyle/>
          <a:p>
            <a:r>
              <a:rPr lang="en-US" sz="1600" dirty="0"/>
              <a:t>lightcontrol1</a:t>
            </a:r>
          </a:p>
        </p:txBody>
      </p:sp>
      <p:sp>
        <p:nvSpPr>
          <p:cNvPr id="55" name="Title 1">
            <a:extLst>
              <a:ext uri="{FF2B5EF4-FFF2-40B4-BE49-F238E27FC236}">
                <a16:creationId xmlns:a16="http://schemas.microsoft.com/office/drawing/2014/main" id="{B6152A7F-8E68-AD41-996E-472BE927455E}"/>
              </a:ext>
            </a:extLst>
          </p:cNvPr>
          <p:cNvSpPr>
            <a:spLocks noGrp="1"/>
          </p:cNvSpPr>
          <p:nvPr>
            <p:ph type="title"/>
          </p:nvPr>
        </p:nvSpPr>
        <p:spPr>
          <a:xfrm>
            <a:off x="0" y="201352"/>
            <a:ext cx="12192000" cy="1325563"/>
          </a:xfrm>
        </p:spPr>
        <p:txBody>
          <a:bodyPr>
            <a:normAutofit/>
          </a:bodyPr>
          <a:lstStyle/>
          <a:p>
            <a:pPr algn="ctr"/>
            <a:r>
              <a:rPr lang="en-US" sz="3200" dirty="0"/>
              <a:t>Challenging to Develop Apps when Devices are Distributed</a:t>
            </a:r>
          </a:p>
        </p:txBody>
      </p:sp>
      <p:pic>
        <p:nvPicPr>
          <p:cNvPr id="35" name="Picture 34">
            <a:extLst>
              <a:ext uri="{FF2B5EF4-FFF2-40B4-BE49-F238E27FC236}">
                <a16:creationId xmlns:a16="http://schemas.microsoft.com/office/drawing/2014/main" id="{467CA9FF-840E-D148-B9E2-7FD7345B0F3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3756" t="13642" r="15115" b="14383"/>
          <a:stretch/>
        </p:blipFill>
        <p:spPr>
          <a:xfrm>
            <a:off x="8026534" y="1671396"/>
            <a:ext cx="985701" cy="997435"/>
          </a:xfrm>
          <a:prstGeom prst="rect">
            <a:avLst/>
          </a:prstGeom>
        </p:spPr>
      </p:pic>
      <p:sp>
        <p:nvSpPr>
          <p:cNvPr id="37" name="TextBox 36">
            <a:extLst>
              <a:ext uri="{FF2B5EF4-FFF2-40B4-BE49-F238E27FC236}">
                <a16:creationId xmlns:a16="http://schemas.microsoft.com/office/drawing/2014/main" id="{74E4B5AF-8CFB-AC4B-BB91-831A31BB2CA1}"/>
              </a:ext>
            </a:extLst>
          </p:cNvPr>
          <p:cNvSpPr txBox="1"/>
          <p:nvPr/>
        </p:nvSpPr>
        <p:spPr>
          <a:xfrm>
            <a:off x="7928382" y="2772445"/>
            <a:ext cx="1242456" cy="338554"/>
          </a:xfrm>
          <a:prstGeom prst="rect">
            <a:avLst/>
          </a:prstGeom>
          <a:noFill/>
        </p:spPr>
        <p:txBody>
          <a:bodyPr wrap="none" rtlCol="0">
            <a:spAutoFit/>
          </a:bodyPr>
          <a:lstStyle/>
          <a:p>
            <a:r>
              <a:rPr lang="en-US" sz="1600" dirty="0"/>
              <a:t>lightcontrol2</a:t>
            </a:r>
          </a:p>
        </p:txBody>
      </p:sp>
      <p:pic>
        <p:nvPicPr>
          <p:cNvPr id="39" name="Picture 38">
            <a:extLst>
              <a:ext uri="{FF2B5EF4-FFF2-40B4-BE49-F238E27FC236}">
                <a16:creationId xmlns:a16="http://schemas.microsoft.com/office/drawing/2014/main" id="{B5098495-BDE7-CD4A-915B-577E6EBC3CB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3756" t="13642" r="15115" b="14383"/>
          <a:stretch/>
        </p:blipFill>
        <p:spPr>
          <a:xfrm>
            <a:off x="8793296" y="5231298"/>
            <a:ext cx="985701" cy="997435"/>
          </a:xfrm>
          <a:prstGeom prst="rect">
            <a:avLst/>
          </a:prstGeom>
        </p:spPr>
      </p:pic>
      <p:sp>
        <p:nvSpPr>
          <p:cNvPr id="41" name="TextBox 40">
            <a:extLst>
              <a:ext uri="{FF2B5EF4-FFF2-40B4-BE49-F238E27FC236}">
                <a16:creationId xmlns:a16="http://schemas.microsoft.com/office/drawing/2014/main" id="{41E2E4CD-F22C-BC45-896D-438F923B0E14}"/>
              </a:ext>
            </a:extLst>
          </p:cNvPr>
          <p:cNvSpPr txBox="1"/>
          <p:nvPr/>
        </p:nvSpPr>
        <p:spPr>
          <a:xfrm>
            <a:off x="8695144" y="6332347"/>
            <a:ext cx="1242456" cy="338554"/>
          </a:xfrm>
          <a:prstGeom prst="rect">
            <a:avLst/>
          </a:prstGeom>
          <a:noFill/>
        </p:spPr>
        <p:txBody>
          <a:bodyPr wrap="none" rtlCol="0">
            <a:spAutoFit/>
          </a:bodyPr>
          <a:lstStyle/>
          <a:p>
            <a:r>
              <a:rPr lang="en-US" sz="1600" dirty="0"/>
              <a:t>lightcontrol3</a:t>
            </a:r>
          </a:p>
        </p:txBody>
      </p:sp>
      <p:pic>
        <p:nvPicPr>
          <p:cNvPr id="47" name="Picture 46">
            <a:extLst>
              <a:ext uri="{FF2B5EF4-FFF2-40B4-BE49-F238E27FC236}">
                <a16:creationId xmlns:a16="http://schemas.microsoft.com/office/drawing/2014/main" id="{8D9AA1C8-3560-1542-9303-B12907097A4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9628" t="12083" r="8714" b="14823"/>
          <a:stretch/>
        </p:blipFill>
        <p:spPr>
          <a:xfrm>
            <a:off x="1565999" y="4876536"/>
            <a:ext cx="622012" cy="343636"/>
          </a:xfrm>
          <a:prstGeom prst="rect">
            <a:avLst/>
          </a:prstGeom>
        </p:spPr>
      </p:pic>
      <p:sp>
        <p:nvSpPr>
          <p:cNvPr id="50" name="TextBox 49">
            <a:extLst>
              <a:ext uri="{FF2B5EF4-FFF2-40B4-BE49-F238E27FC236}">
                <a16:creationId xmlns:a16="http://schemas.microsoft.com/office/drawing/2014/main" id="{65A7BC98-44AD-3C40-8248-3F15744DFE5C}"/>
              </a:ext>
            </a:extLst>
          </p:cNvPr>
          <p:cNvSpPr txBox="1"/>
          <p:nvPr/>
        </p:nvSpPr>
        <p:spPr>
          <a:xfrm>
            <a:off x="1507221" y="5273341"/>
            <a:ext cx="729110" cy="338554"/>
          </a:xfrm>
          <a:prstGeom prst="rect">
            <a:avLst/>
          </a:prstGeom>
          <a:noFill/>
        </p:spPr>
        <p:txBody>
          <a:bodyPr wrap="none" rtlCol="0">
            <a:spAutoFit/>
          </a:bodyPr>
          <a:lstStyle/>
          <a:p>
            <a:r>
              <a:rPr lang="en-US" sz="1600" dirty="0"/>
              <a:t>temp1</a:t>
            </a:r>
          </a:p>
        </p:txBody>
      </p:sp>
      <p:pic>
        <p:nvPicPr>
          <p:cNvPr id="52" name="Picture 51">
            <a:extLst>
              <a:ext uri="{FF2B5EF4-FFF2-40B4-BE49-F238E27FC236}">
                <a16:creationId xmlns:a16="http://schemas.microsoft.com/office/drawing/2014/main" id="{A837170C-8AB0-7443-AA9D-A1B2BA0C5EE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9628" t="12083" r="8714" b="14823"/>
          <a:stretch/>
        </p:blipFill>
        <p:spPr>
          <a:xfrm>
            <a:off x="4915575" y="4673431"/>
            <a:ext cx="622012" cy="343636"/>
          </a:xfrm>
          <a:prstGeom prst="rect">
            <a:avLst/>
          </a:prstGeom>
        </p:spPr>
      </p:pic>
      <p:sp>
        <p:nvSpPr>
          <p:cNvPr id="60" name="TextBox 59">
            <a:extLst>
              <a:ext uri="{FF2B5EF4-FFF2-40B4-BE49-F238E27FC236}">
                <a16:creationId xmlns:a16="http://schemas.microsoft.com/office/drawing/2014/main" id="{3BA31868-289B-D44B-B914-740FDD300843}"/>
              </a:ext>
            </a:extLst>
          </p:cNvPr>
          <p:cNvSpPr txBox="1"/>
          <p:nvPr/>
        </p:nvSpPr>
        <p:spPr>
          <a:xfrm>
            <a:off x="4856797" y="5070236"/>
            <a:ext cx="729110" cy="338554"/>
          </a:xfrm>
          <a:prstGeom prst="rect">
            <a:avLst/>
          </a:prstGeom>
          <a:noFill/>
        </p:spPr>
        <p:txBody>
          <a:bodyPr wrap="none" rtlCol="0">
            <a:spAutoFit/>
          </a:bodyPr>
          <a:lstStyle/>
          <a:p>
            <a:r>
              <a:rPr lang="en-US" sz="1600" dirty="0"/>
              <a:t>temp3</a:t>
            </a:r>
          </a:p>
        </p:txBody>
      </p:sp>
      <p:pic>
        <p:nvPicPr>
          <p:cNvPr id="61" name="Picture 60">
            <a:extLst>
              <a:ext uri="{FF2B5EF4-FFF2-40B4-BE49-F238E27FC236}">
                <a16:creationId xmlns:a16="http://schemas.microsoft.com/office/drawing/2014/main" id="{AAC77852-CC9C-4E4F-846D-2A2644C5C9B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9628" t="12083" r="8714" b="14823"/>
          <a:stretch/>
        </p:blipFill>
        <p:spPr>
          <a:xfrm>
            <a:off x="2511987" y="1654407"/>
            <a:ext cx="622012" cy="343636"/>
          </a:xfrm>
          <a:prstGeom prst="rect">
            <a:avLst/>
          </a:prstGeom>
        </p:spPr>
      </p:pic>
      <p:sp>
        <p:nvSpPr>
          <p:cNvPr id="62" name="TextBox 61">
            <a:extLst>
              <a:ext uri="{FF2B5EF4-FFF2-40B4-BE49-F238E27FC236}">
                <a16:creationId xmlns:a16="http://schemas.microsoft.com/office/drawing/2014/main" id="{291B6C2C-F6F6-8C4E-8162-0B8BDA06386C}"/>
              </a:ext>
            </a:extLst>
          </p:cNvPr>
          <p:cNvSpPr txBox="1"/>
          <p:nvPr/>
        </p:nvSpPr>
        <p:spPr>
          <a:xfrm>
            <a:off x="2453209" y="2051212"/>
            <a:ext cx="729110" cy="338554"/>
          </a:xfrm>
          <a:prstGeom prst="rect">
            <a:avLst/>
          </a:prstGeom>
          <a:noFill/>
        </p:spPr>
        <p:txBody>
          <a:bodyPr wrap="none" rtlCol="0">
            <a:spAutoFit/>
          </a:bodyPr>
          <a:lstStyle/>
          <a:p>
            <a:r>
              <a:rPr lang="en-US" sz="1600" dirty="0"/>
              <a:t>temp2</a:t>
            </a:r>
          </a:p>
        </p:txBody>
      </p:sp>
      <p:cxnSp>
        <p:nvCxnSpPr>
          <p:cNvPr id="63" name="Elbow Connector 62">
            <a:extLst>
              <a:ext uri="{FF2B5EF4-FFF2-40B4-BE49-F238E27FC236}">
                <a16:creationId xmlns:a16="http://schemas.microsoft.com/office/drawing/2014/main" id="{67B2799D-9468-7647-B71A-A6659A9CABDC}"/>
              </a:ext>
            </a:extLst>
          </p:cNvPr>
          <p:cNvCxnSpPr>
            <a:cxnSpLocks/>
          </p:cNvCxnSpPr>
          <p:nvPr/>
        </p:nvCxnSpPr>
        <p:spPr>
          <a:xfrm>
            <a:off x="1564411" y="2930287"/>
            <a:ext cx="150089" cy="370126"/>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64" name="Elbow Connector 62">
            <a:extLst>
              <a:ext uri="{FF2B5EF4-FFF2-40B4-BE49-F238E27FC236}">
                <a16:creationId xmlns:a16="http://schemas.microsoft.com/office/drawing/2014/main" id="{05DABA0C-3B80-4749-B6EE-E9B1817A5AD0}"/>
              </a:ext>
            </a:extLst>
          </p:cNvPr>
          <p:cNvCxnSpPr>
            <a:cxnSpLocks/>
            <a:stCxn id="62" idx="2"/>
          </p:cNvCxnSpPr>
          <p:nvPr/>
        </p:nvCxnSpPr>
        <p:spPr>
          <a:xfrm flipH="1">
            <a:off x="2155417" y="2389766"/>
            <a:ext cx="662347" cy="1014053"/>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65" name="Elbow Connector 62">
            <a:extLst>
              <a:ext uri="{FF2B5EF4-FFF2-40B4-BE49-F238E27FC236}">
                <a16:creationId xmlns:a16="http://schemas.microsoft.com/office/drawing/2014/main" id="{3AAFBE5A-3492-1841-8C10-56F76F699DB1}"/>
              </a:ext>
            </a:extLst>
          </p:cNvPr>
          <p:cNvCxnSpPr>
            <a:cxnSpLocks/>
          </p:cNvCxnSpPr>
          <p:nvPr/>
        </p:nvCxnSpPr>
        <p:spPr>
          <a:xfrm>
            <a:off x="1899115" y="4400511"/>
            <a:ext cx="1123" cy="402252"/>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66" name="Elbow Connector 62">
            <a:extLst>
              <a:ext uri="{FF2B5EF4-FFF2-40B4-BE49-F238E27FC236}">
                <a16:creationId xmlns:a16="http://schemas.microsoft.com/office/drawing/2014/main" id="{EBF24A7E-960A-8545-B717-942E9C7A5CEB}"/>
              </a:ext>
            </a:extLst>
          </p:cNvPr>
          <p:cNvCxnSpPr>
            <a:cxnSpLocks/>
          </p:cNvCxnSpPr>
          <p:nvPr/>
        </p:nvCxnSpPr>
        <p:spPr>
          <a:xfrm flipH="1">
            <a:off x="4379234" y="4883467"/>
            <a:ext cx="477563" cy="234162"/>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67" name="Elbow Connector 62">
            <a:extLst>
              <a:ext uri="{FF2B5EF4-FFF2-40B4-BE49-F238E27FC236}">
                <a16:creationId xmlns:a16="http://schemas.microsoft.com/office/drawing/2014/main" id="{EA268725-05A3-9F4D-AF04-A7C6A6284B9C}"/>
              </a:ext>
            </a:extLst>
          </p:cNvPr>
          <p:cNvCxnSpPr>
            <a:cxnSpLocks/>
          </p:cNvCxnSpPr>
          <p:nvPr/>
        </p:nvCxnSpPr>
        <p:spPr>
          <a:xfrm flipH="1" flipV="1">
            <a:off x="6094065" y="2051212"/>
            <a:ext cx="420770" cy="334881"/>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68" name="Elbow Connector 62">
            <a:extLst>
              <a:ext uri="{FF2B5EF4-FFF2-40B4-BE49-F238E27FC236}">
                <a16:creationId xmlns:a16="http://schemas.microsoft.com/office/drawing/2014/main" id="{3931EA57-0EB3-3548-9E39-6F08AB326593}"/>
              </a:ext>
            </a:extLst>
          </p:cNvPr>
          <p:cNvCxnSpPr>
            <a:cxnSpLocks/>
          </p:cNvCxnSpPr>
          <p:nvPr/>
        </p:nvCxnSpPr>
        <p:spPr>
          <a:xfrm flipV="1">
            <a:off x="7321174" y="2218652"/>
            <a:ext cx="658629" cy="291610"/>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69" name="Elbow Connector 62">
            <a:extLst>
              <a:ext uri="{FF2B5EF4-FFF2-40B4-BE49-F238E27FC236}">
                <a16:creationId xmlns:a16="http://schemas.microsoft.com/office/drawing/2014/main" id="{644136E7-BF40-8B40-B9E8-E5AF67C222C9}"/>
              </a:ext>
            </a:extLst>
          </p:cNvPr>
          <p:cNvCxnSpPr>
            <a:cxnSpLocks/>
          </p:cNvCxnSpPr>
          <p:nvPr/>
        </p:nvCxnSpPr>
        <p:spPr>
          <a:xfrm flipV="1">
            <a:off x="8044711" y="5646039"/>
            <a:ext cx="658629" cy="291610"/>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72" name="Elbow Connector 62">
            <a:extLst>
              <a:ext uri="{FF2B5EF4-FFF2-40B4-BE49-F238E27FC236}">
                <a16:creationId xmlns:a16="http://schemas.microsoft.com/office/drawing/2014/main" id="{E99FC04B-9C83-C54F-8B4F-B26833E53A20}"/>
              </a:ext>
            </a:extLst>
          </p:cNvPr>
          <p:cNvCxnSpPr>
            <a:cxnSpLocks/>
          </p:cNvCxnSpPr>
          <p:nvPr/>
        </p:nvCxnSpPr>
        <p:spPr>
          <a:xfrm>
            <a:off x="1564411" y="2930287"/>
            <a:ext cx="3973176" cy="747048"/>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73" name="Elbow Connector 62">
            <a:extLst>
              <a:ext uri="{FF2B5EF4-FFF2-40B4-BE49-F238E27FC236}">
                <a16:creationId xmlns:a16="http://schemas.microsoft.com/office/drawing/2014/main" id="{0BDAA8FE-AC72-1B48-9E9E-DB3456E0D403}"/>
              </a:ext>
            </a:extLst>
          </p:cNvPr>
          <p:cNvCxnSpPr>
            <a:cxnSpLocks/>
          </p:cNvCxnSpPr>
          <p:nvPr/>
        </p:nvCxnSpPr>
        <p:spPr>
          <a:xfrm>
            <a:off x="2817764" y="2389766"/>
            <a:ext cx="2719823" cy="1227402"/>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74" name="Elbow Connector 62">
            <a:extLst>
              <a:ext uri="{FF2B5EF4-FFF2-40B4-BE49-F238E27FC236}">
                <a16:creationId xmlns:a16="http://schemas.microsoft.com/office/drawing/2014/main" id="{439E411B-A6F9-A74A-B811-95DAADB164D7}"/>
              </a:ext>
            </a:extLst>
          </p:cNvPr>
          <p:cNvCxnSpPr>
            <a:cxnSpLocks/>
          </p:cNvCxnSpPr>
          <p:nvPr/>
        </p:nvCxnSpPr>
        <p:spPr>
          <a:xfrm flipH="1">
            <a:off x="1900238" y="3756450"/>
            <a:ext cx="3644991" cy="1046313"/>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75" name="Elbow Connector 62">
            <a:extLst>
              <a:ext uri="{FF2B5EF4-FFF2-40B4-BE49-F238E27FC236}">
                <a16:creationId xmlns:a16="http://schemas.microsoft.com/office/drawing/2014/main" id="{75BF7C9D-8B6F-6149-A2B0-552C63BCA5BE}"/>
              </a:ext>
            </a:extLst>
          </p:cNvPr>
          <p:cNvCxnSpPr>
            <a:cxnSpLocks/>
          </p:cNvCxnSpPr>
          <p:nvPr/>
        </p:nvCxnSpPr>
        <p:spPr>
          <a:xfrm flipH="1">
            <a:off x="5306448" y="4298090"/>
            <a:ext cx="373230" cy="258329"/>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76" name="Elbow Connector 62">
            <a:extLst>
              <a:ext uri="{FF2B5EF4-FFF2-40B4-BE49-F238E27FC236}">
                <a16:creationId xmlns:a16="http://schemas.microsoft.com/office/drawing/2014/main" id="{2990BA0E-9E46-4149-B78C-16EBDCC6DF54}"/>
              </a:ext>
            </a:extLst>
          </p:cNvPr>
          <p:cNvCxnSpPr>
            <a:cxnSpLocks/>
          </p:cNvCxnSpPr>
          <p:nvPr/>
        </p:nvCxnSpPr>
        <p:spPr>
          <a:xfrm flipH="1" flipV="1">
            <a:off x="5706581" y="2560820"/>
            <a:ext cx="216138" cy="650846"/>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77" name="Elbow Connector 62">
            <a:extLst>
              <a:ext uri="{FF2B5EF4-FFF2-40B4-BE49-F238E27FC236}">
                <a16:creationId xmlns:a16="http://schemas.microsoft.com/office/drawing/2014/main" id="{B881DD2B-FF33-D944-A89D-060C5AEEBBE3}"/>
              </a:ext>
            </a:extLst>
          </p:cNvPr>
          <p:cNvCxnSpPr>
            <a:cxnSpLocks/>
          </p:cNvCxnSpPr>
          <p:nvPr/>
        </p:nvCxnSpPr>
        <p:spPr>
          <a:xfrm flipV="1">
            <a:off x="6452746" y="2218652"/>
            <a:ext cx="1527057" cy="1166780"/>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78" name="Elbow Connector 62">
            <a:extLst>
              <a:ext uri="{FF2B5EF4-FFF2-40B4-BE49-F238E27FC236}">
                <a16:creationId xmlns:a16="http://schemas.microsoft.com/office/drawing/2014/main" id="{3A2208F1-3EAC-ED46-BE80-2C7F6BFC05A6}"/>
              </a:ext>
            </a:extLst>
          </p:cNvPr>
          <p:cNvCxnSpPr>
            <a:cxnSpLocks/>
          </p:cNvCxnSpPr>
          <p:nvPr/>
        </p:nvCxnSpPr>
        <p:spPr>
          <a:xfrm>
            <a:off x="6615217" y="3951476"/>
            <a:ext cx="2088123" cy="1694563"/>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79" name="Picture 78">
            <a:extLst>
              <a:ext uri="{FF2B5EF4-FFF2-40B4-BE49-F238E27FC236}">
                <a16:creationId xmlns:a16="http://schemas.microsoft.com/office/drawing/2014/main" id="{CD09FC6B-A050-1F48-B82D-59713EFBD388}"/>
              </a:ext>
            </a:extLst>
          </p:cNvPr>
          <p:cNvPicPr>
            <a:picLocks noChangeAspect="1"/>
          </p:cNvPicPr>
          <p:nvPr/>
        </p:nvPicPr>
        <p:blipFill>
          <a:blip r:embed="rId5" cstate="screen">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5564821" y="3270042"/>
            <a:ext cx="1069663" cy="762135"/>
          </a:xfrm>
          <a:prstGeom prst="rect">
            <a:avLst/>
          </a:prstGeom>
        </p:spPr>
      </p:pic>
      <p:sp>
        <p:nvSpPr>
          <p:cNvPr id="80" name="TextBox 79">
            <a:extLst>
              <a:ext uri="{FF2B5EF4-FFF2-40B4-BE49-F238E27FC236}">
                <a16:creationId xmlns:a16="http://schemas.microsoft.com/office/drawing/2014/main" id="{301F16E3-2783-C143-B3B3-7B12FA46FD13}"/>
              </a:ext>
            </a:extLst>
          </p:cNvPr>
          <p:cNvSpPr txBox="1"/>
          <p:nvPr/>
        </p:nvSpPr>
        <p:spPr>
          <a:xfrm>
            <a:off x="5614430" y="3951476"/>
            <a:ext cx="1000787" cy="369332"/>
          </a:xfrm>
          <a:prstGeom prst="rect">
            <a:avLst/>
          </a:prstGeom>
          <a:noFill/>
        </p:spPr>
        <p:txBody>
          <a:bodyPr wrap="none" rtlCol="0">
            <a:spAutoFit/>
          </a:bodyPr>
          <a:lstStyle/>
          <a:p>
            <a:r>
              <a:rPr lang="en-US" dirty="0"/>
              <a:t>Gateway</a:t>
            </a:r>
          </a:p>
        </p:txBody>
      </p:sp>
      <p:sp>
        <p:nvSpPr>
          <p:cNvPr id="2" name="Slide Number Placeholder 1">
            <a:extLst>
              <a:ext uri="{FF2B5EF4-FFF2-40B4-BE49-F238E27FC236}">
                <a16:creationId xmlns:a16="http://schemas.microsoft.com/office/drawing/2014/main" id="{BA404FF3-9E31-6341-AA12-29A6BB463CCB}"/>
              </a:ext>
            </a:extLst>
          </p:cNvPr>
          <p:cNvSpPr>
            <a:spLocks noGrp="1"/>
          </p:cNvSpPr>
          <p:nvPr>
            <p:ph type="sldNum" sz="quarter" idx="12"/>
          </p:nvPr>
        </p:nvSpPr>
        <p:spPr/>
        <p:txBody>
          <a:bodyPr/>
          <a:lstStyle/>
          <a:p>
            <a:fld id="{1DC0E942-C480-E741-9E4C-34974C0F70AA}" type="slidenum">
              <a:rPr lang="en-US" smtClean="0"/>
              <a:t>16</a:t>
            </a:fld>
            <a:endParaRPr lang="en-US"/>
          </a:p>
        </p:txBody>
      </p:sp>
    </p:spTree>
    <p:custDataLst>
      <p:tags r:id="rId1"/>
    </p:custDataLst>
    <p:extLst>
      <p:ext uri="{BB962C8B-B14F-4D97-AF65-F5344CB8AC3E}">
        <p14:creationId xmlns:p14="http://schemas.microsoft.com/office/powerpoint/2010/main" val="4278689274"/>
      </p:ext>
    </p:extLst>
  </p:cSld>
  <p:clrMapOvr>
    <a:masterClrMapping/>
  </p:clrMapOvr>
  <mc:AlternateContent xmlns:mc="http://schemas.openxmlformats.org/markup-compatibility/2006" xmlns:p14="http://schemas.microsoft.com/office/powerpoint/2010/main">
    <mc:Choice Requires="p14">
      <p:transition spd="slow" p14:dur="2000" advTm="33061"/>
    </mc:Choice>
    <mc:Fallback xmlns="">
      <p:transition spd="slow" advTm="330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1000"/>
                                        <p:tgtEl>
                                          <p:spTgt spid="63"/>
                                        </p:tgtEl>
                                      </p:cBhvr>
                                    </p:animEffect>
                                    <p:set>
                                      <p:cBhvr>
                                        <p:cTn id="7" dur="1" fill="hold">
                                          <p:stCondLst>
                                            <p:cond delay="999"/>
                                          </p:stCondLst>
                                        </p:cTn>
                                        <p:tgtEl>
                                          <p:spTgt spid="63"/>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1000"/>
                                        <p:tgtEl>
                                          <p:spTgt spid="64"/>
                                        </p:tgtEl>
                                      </p:cBhvr>
                                    </p:animEffect>
                                    <p:set>
                                      <p:cBhvr>
                                        <p:cTn id="10" dur="1" fill="hold">
                                          <p:stCondLst>
                                            <p:cond delay="999"/>
                                          </p:stCondLst>
                                        </p:cTn>
                                        <p:tgtEl>
                                          <p:spTgt spid="64"/>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1000"/>
                                        <p:tgtEl>
                                          <p:spTgt spid="24"/>
                                        </p:tgtEl>
                                      </p:cBhvr>
                                    </p:animEffect>
                                    <p:set>
                                      <p:cBhvr>
                                        <p:cTn id="13" dur="1" fill="hold">
                                          <p:stCondLst>
                                            <p:cond delay="999"/>
                                          </p:stCondLst>
                                        </p:cTn>
                                        <p:tgtEl>
                                          <p:spTgt spid="24"/>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1000"/>
                                        <p:tgtEl>
                                          <p:spTgt spid="25"/>
                                        </p:tgtEl>
                                      </p:cBhvr>
                                    </p:animEffect>
                                    <p:set>
                                      <p:cBhvr>
                                        <p:cTn id="16" dur="1" fill="hold">
                                          <p:stCondLst>
                                            <p:cond delay="999"/>
                                          </p:stCondLst>
                                        </p:cTn>
                                        <p:tgtEl>
                                          <p:spTgt spid="25"/>
                                        </p:tgtEl>
                                        <p:attrNameLst>
                                          <p:attrName>style.visibility</p:attrName>
                                        </p:attrNameLst>
                                      </p:cBhvr>
                                      <p:to>
                                        <p:strVal val="hidden"/>
                                      </p:to>
                                    </p:set>
                                  </p:childTnLst>
                                </p:cTn>
                              </p:par>
                              <p:par>
                                <p:cTn id="17" presetID="9" presetClass="exit" presetSubtype="0" fill="hold" nodeType="withEffect">
                                  <p:stCondLst>
                                    <p:cond delay="0"/>
                                  </p:stCondLst>
                                  <p:childTnLst>
                                    <p:animEffect transition="out" filter="dissolve">
                                      <p:cBhvr>
                                        <p:cTn id="18" dur="1000"/>
                                        <p:tgtEl>
                                          <p:spTgt spid="65"/>
                                        </p:tgtEl>
                                      </p:cBhvr>
                                    </p:animEffect>
                                    <p:set>
                                      <p:cBhvr>
                                        <p:cTn id="19" dur="1" fill="hold">
                                          <p:stCondLst>
                                            <p:cond delay="999"/>
                                          </p:stCondLst>
                                        </p:cTn>
                                        <p:tgtEl>
                                          <p:spTgt spid="65"/>
                                        </p:tgtEl>
                                        <p:attrNameLst>
                                          <p:attrName>style.visibility</p:attrName>
                                        </p:attrNameLst>
                                      </p:cBhvr>
                                      <p:to>
                                        <p:strVal val="hidden"/>
                                      </p:to>
                                    </p:set>
                                  </p:childTnLst>
                                </p:cTn>
                              </p:par>
                              <p:par>
                                <p:cTn id="20" presetID="9" presetClass="exit" presetSubtype="0" fill="hold" nodeType="withEffect">
                                  <p:stCondLst>
                                    <p:cond delay="0"/>
                                  </p:stCondLst>
                                  <p:childTnLst>
                                    <p:animEffect transition="out" filter="dissolve">
                                      <p:cBhvr>
                                        <p:cTn id="21" dur="1000"/>
                                        <p:tgtEl>
                                          <p:spTgt spid="66"/>
                                        </p:tgtEl>
                                      </p:cBhvr>
                                    </p:animEffect>
                                    <p:set>
                                      <p:cBhvr>
                                        <p:cTn id="22" dur="1" fill="hold">
                                          <p:stCondLst>
                                            <p:cond delay="999"/>
                                          </p:stCondLst>
                                        </p:cTn>
                                        <p:tgtEl>
                                          <p:spTgt spid="66"/>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1000"/>
                                        <p:tgtEl>
                                          <p:spTgt spid="23"/>
                                        </p:tgtEl>
                                      </p:cBhvr>
                                    </p:animEffect>
                                    <p:set>
                                      <p:cBhvr>
                                        <p:cTn id="25" dur="1" fill="hold">
                                          <p:stCondLst>
                                            <p:cond delay="999"/>
                                          </p:stCondLst>
                                        </p:cTn>
                                        <p:tgtEl>
                                          <p:spTgt spid="23"/>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1000"/>
                                        <p:tgtEl>
                                          <p:spTgt spid="26"/>
                                        </p:tgtEl>
                                      </p:cBhvr>
                                    </p:animEffect>
                                    <p:set>
                                      <p:cBhvr>
                                        <p:cTn id="28" dur="1" fill="hold">
                                          <p:stCondLst>
                                            <p:cond delay="999"/>
                                          </p:stCondLst>
                                        </p:cTn>
                                        <p:tgtEl>
                                          <p:spTgt spid="26"/>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1000"/>
                                        <p:tgtEl>
                                          <p:spTgt spid="69"/>
                                        </p:tgtEl>
                                      </p:cBhvr>
                                    </p:animEffect>
                                    <p:set>
                                      <p:cBhvr>
                                        <p:cTn id="31" dur="1" fill="hold">
                                          <p:stCondLst>
                                            <p:cond delay="999"/>
                                          </p:stCondLst>
                                        </p:cTn>
                                        <p:tgtEl>
                                          <p:spTgt spid="69"/>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9" presetClass="exit" presetSubtype="0" fill="hold" grpId="0" nodeType="withEffect">
                                  <p:stCondLst>
                                    <p:cond delay="0"/>
                                  </p:stCondLst>
                                  <p:childTnLst>
                                    <p:animEffect transition="out" filter="dissolve">
                                      <p:cBhvr>
                                        <p:cTn id="36" dur="1000"/>
                                        <p:tgtEl>
                                          <p:spTgt spid="28"/>
                                        </p:tgtEl>
                                      </p:cBhvr>
                                    </p:animEffect>
                                    <p:set>
                                      <p:cBhvr>
                                        <p:cTn id="37" dur="1" fill="hold">
                                          <p:stCondLst>
                                            <p:cond delay="999"/>
                                          </p:stCondLst>
                                        </p:cTn>
                                        <p:tgtEl>
                                          <p:spTgt spid="28"/>
                                        </p:tgtEl>
                                        <p:attrNameLst>
                                          <p:attrName>style.visibility</p:attrName>
                                        </p:attrNameLst>
                                      </p:cBhvr>
                                      <p:to>
                                        <p:strVal val="hidden"/>
                                      </p:to>
                                    </p:set>
                                  </p:childTnLst>
                                </p:cTn>
                              </p:par>
                              <p:par>
                                <p:cTn id="38" presetID="9" presetClass="exit" presetSubtype="0" fill="hold" nodeType="withEffect">
                                  <p:stCondLst>
                                    <p:cond delay="0"/>
                                  </p:stCondLst>
                                  <p:childTnLst>
                                    <p:animEffect transition="out" filter="dissolve">
                                      <p:cBhvr>
                                        <p:cTn id="39" dur="1000"/>
                                        <p:tgtEl>
                                          <p:spTgt spid="21"/>
                                        </p:tgtEl>
                                      </p:cBhvr>
                                    </p:animEffect>
                                    <p:set>
                                      <p:cBhvr>
                                        <p:cTn id="40" dur="1" fill="hold">
                                          <p:stCondLst>
                                            <p:cond delay="999"/>
                                          </p:stCondLst>
                                        </p:cTn>
                                        <p:tgtEl>
                                          <p:spTgt spid="21"/>
                                        </p:tgtEl>
                                        <p:attrNameLst>
                                          <p:attrName>style.visibility</p:attrName>
                                        </p:attrNameLst>
                                      </p:cBhvr>
                                      <p:to>
                                        <p:strVal val="hidden"/>
                                      </p:to>
                                    </p:set>
                                  </p:childTnLst>
                                </p:cTn>
                              </p:par>
                              <p:par>
                                <p:cTn id="41" presetID="9" presetClass="exit" presetSubtype="0" fill="hold" grpId="0" nodeType="withEffect">
                                  <p:stCondLst>
                                    <p:cond delay="0"/>
                                  </p:stCondLst>
                                  <p:childTnLst>
                                    <p:animEffect transition="out" filter="dissolve">
                                      <p:cBhvr>
                                        <p:cTn id="42" dur="1000"/>
                                        <p:tgtEl>
                                          <p:spTgt spid="27"/>
                                        </p:tgtEl>
                                      </p:cBhvr>
                                    </p:animEffect>
                                    <p:set>
                                      <p:cBhvr>
                                        <p:cTn id="43" dur="1" fill="hold">
                                          <p:stCondLst>
                                            <p:cond delay="999"/>
                                          </p:stCondLst>
                                        </p:cTn>
                                        <p:tgtEl>
                                          <p:spTgt spid="27"/>
                                        </p:tgtEl>
                                        <p:attrNameLst>
                                          <p:attrName>style.visibility</p:attrName>
                                        </p:attrNameLst>
                                      </p:cBhvr>
                                      <p:to>
                                        <p:strVal val="hidden"/>
                                      </p:to>
                                    </p:set>
                                  </p:childTnLst>
                                </p:cTn>
                              </p:par>
                              <p:par>
                                <p:cTn id="44" presetID="9" presetClass="exit" presetSubtype="0" fill="hold" nodeType="withEffect">
                                  <p:stCondLst>
                                    <p:cond delay="0"/>
                                  </p:stCondLst>
                                  <p:childTnLst>
                                    <p:animEffect transition="out" filter="dissolve">
                                      <p:cBhvr>
                                        <p:cTn id="45" dur="1000"/>
                                        <p:tgtEl>
                                          <p:spTgt spid="67"/>
                                        </p:tgtEl>
                                      </p:cBhvr>
                                    </p:animEffect>
                                    <p:set>
                                      <p:cBhvr>
                                        <p:cTn id="46" dur="1" fill="hold">
                                          <p:stCondLst>
                                            <p:cond delay="999"/>
                                          </p:stCondLst>
                                        </p:cTn>
                                        <p:tgtEl>
                                          <p:spTgt spid="67"/>
                                        </p:tgtEl>
                                        <p:attrNameLst>
                                          <p:attrName>style.visibility</p:attrName>
                                        </p:attrNameLst>
                                      </p:cBhvr>
                                      <p:to>
                                        <p:strVal val="hidden"/>
                                      </p:to>
                                    </p:set>
                                  </p:childTnLst>
                                </p:cTn>
                              </p:par>
                              <p:par>
                                <p:cTn id="47" presetID="9" presetClass="exit" presetSubtype="0" fill="hold" nodeType="withEffect">
                                  <p:stCondLst>
                                    <p:cond delay="0"/>
                                  </p:stCondLst>
                                  <p:childTnLst>
                                    <p:animEffect transition="out" filter="dissolve">
                                      <p:cBhvr>
                                        <p:cTn id="48" dur="1000"/>
                                        <p:tgtEl>
                                          <p:spTgt spid="68"/>
                                        </p:tgtEl>
                                      </p:cBhvr>
                                    </p:animEffect>
                                    <p:set>
                                      <p:cBhvr>
                                        <p:cTn id="49" dur="1" fill="hold">
                                          <p:stCondLst>
                                            <p:cond delay="999"/>
                                          </p:stCondLst>
                                        </p:cTn>
                                        <p:tgtEl>
                                          <p:spTgt spid="68"/>
                                        </p:tgtEl>
                                        <p:attrNameLst>
                                          <p:attrName>style.visibility</p:attrName>
                                        </p:attrNameLst>
                                      </p:cBhvr>
                                      <p:to>
                                        <p:strVal val="hidden"/>
                                      </p:to>
                                    </p:set>
                                  </p:childTnLst>
                                </p:cTn>
                              </p:par>
                              <p:par>
                                <p:cTn id="50" presetID="9" presetClass="exit" presetSubtype="0" fill="hold" grpId="0" nodeType="withEffect">
                                  <p:stCondLst>
                                    <p:cond delay="0"/>
                                  </p:stCondLst>
                                  <p:childTnLst>
                                    <p:animEffect transition="out" filter="dissolve">
                                      <p:cBhvr>
                                        <p:cTn id="51" dur="1000"/>
                                        <p:tgtEl>
                                          <p:spTgt spid="55"/>
                                        </p:tgtEl>
                                      </p:cBhvr>
                                    </p:animEffect>
                                    <p:set>
                                      <p:cBhvr>
                                        <p:cTn id="52" dur="1" fill="hold">
                                          <p:stCondLst>
                                            <p:cond delay="999"/>
                                          </p:stCondLst>
                                        </p:cTn>
                                        <p:tgtEl>
                                          <p:spTgt spid="55"/>
                                        </p:tgtEl>
                                        <p:attrNameLst>
                                          <p:attrName>style.visibility</p:attrName>
                                        </p:attrNameLst>
                                      </p:cBhvr>
                                      <p:to>
                                        <p:strVal val="hidden"/>
                                      </p:to>
                                    </p:set>
                                  </p:childTnLst>
                                </p:cTn>
                              </p:par>
                              <p:par>
                                <p:cTn id="53" presetID="9" presetClass="entr" presetSubtype="0" fill="hold" grpId="0" nodeType="withEffect">
                                  <p:stCondLst>
                                    <p:cond delay="0"/>
                                  </p:stCondLst>
                                  <p:childTnLst>
                                    <p:set>
                                      <p:cBhvr>
                                        <p:cTn id="54" dur="1" fill="hold">
                                          <p:stCondLst>
                                            <p:cond delay="0"/>
                                          </p:stCondLst>
                                        </p:cTn>
                                        <p:tgtEl>
                                          <p:spTgt spid="80"/>
                                        </p:tgtEl>
                                        <p:attrNameLst>
                                          <p:attrName>style.visibility</p:attrName>
                                        </p:attrNameLst>
                                      </p:cBhvr>
                                      <p:to>
                                        <p:strVal val="visible"/>
                                      </p:to>
                                    </p:set>
                                    <p:animEffect transition="in" filter="dissolve">
                                      <p:cBhvr>
                                        <p:cTn id="55" dur="1000"/>
                                        <p:tgtEl>
                                          <p:spTgt spid="80"/>
                                        </p:tgtEl>
                                      </p:cBhvr>
                                    </p:animEffect>
                                  </p:childTnLst>
                                </p:cTn>
                              </p:par>
                              <p:par>
                                <p:cTn id="56" presetID="9" presetClass="entr" presetSubtype="0" fill="hold" nodeType="with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dissolve">
                                      <p:cBhvr>
                                        <p:cTn id="58" dur="1000"/>
                                        <p:tgtEl>
                                          <p:spTgt spid="79"/>
                                        </p:tgtEl>
                                      </p:cBhvr>
                                    </p:animEffect>
                                  </p:childTnLst>
                                </p:cTn>
                              </p:par>
                              <p:par>
                                <p:cTn id="59" presetID="9" presetClass="entr" presetSubtype="0" fill="hold" nodeType="withEffect">
                                  <p:stCondLst>
                                    <p:cond delay="0"/>
                                  </p:stCondLst>
                                  <p:childTnLst>
                                    <p:set>
                                      <p:cBhvr>
                                        <p:cTn id="60" dur="1" fill="hold">
                                          <p:stCondLst>
                                            <p:cond delay="0"/>
                                          </p:stCondLst>
                                        </p:cTn>
                                        <p:tgtEl>
                                          <p:spTgt spid="73"/>
                                        </p:tgtEl>
                                        <p:attrNameLst>
                                          <p:attrName>style.visibility</p:attrName>
                                        </p:attrNameLst>
                                      </p:cBhvr>
                                      <p:to>
                                        <p:strVal val="visible"/>
                                      </p:to>
                                    </p:set>
                                    <p:animEffect transition="in" filter="dissolve">
                                      <p:cBhvr>
                                        <p:cTn id="61" dur="1000"/>
                                        <p:tgtEl>
                                          <p:spTgt spid="73"/>
                                        </p:tgtEl>
                                      </p:cBhvr>
                                    </p:animEffect>
                                  </p:childTnLst>
                                </p:cTn>
                              </p:par>
                              <p:par>
                                <p:cTn id="62" presetID="9" presetClass="entr" presetSubtype="0" fill="hold" nodeType="with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dissolve">
                                      <p:cBhvr>
                                        <p:cTn id="64" dur="1000"/>
                                        <p:tgtEl>
                                          <p:spTgt spid="72"/>
                                        </p:tgtEl>
                                      </p:cBhvr>
                                    </p:animEffect>
                                  </p:childTnLst>
                                </p:cTn>
                              </p:par>
                              <p:par>
                                <p:cTn id="65" presetID="9" presetClass="entr" presetSubtype="0" fill="hold" nodeType="with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dissolve">
                                      <p:cBhvr>
                                        <p:cTn id="67" dur="1000"/>
                                        <p:tgtEl>
                                          <p:spTgt spid="74"/>
                                        </p:tgtEl>
                                      </p:cBhvr>
                                    </p:animEffect>
                                  </p:childTnLst>
                                </p:cTn>
                              </p:par>
                              <p:par>
                                <p:cTn id="68" presetID="9" presetClass="entr" presetSubtype="0" fill="hold" nodeType="with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dissolve">
                                      <p:cBhvr>
                                        <p:cTn id="70" dur="1000"/>
                                        <p:tgtEl>
                                          <p:spTgt spid="75"/>
                                        </p:tgtEl>
                                      </p:cBhvr>
                                    </p:animEffect>
                                  </p:childTnLst>
                                </p:cTn>
                              </p:par>
                              <p:par>
                                <p:cTn id="71" presetID="9" presetClass="entr" presetSubtype="0" fill="hold" nodeType="withEffect">
                                  <p:stCondLst>
                                    <p:cond delay="0"/>
                                  </p:stCondLst>
                                  <p:childTnLst>
                                    <p:set>
                                      <p:cBhvr>
                                        <p:cTn id="72" dur="1" fill="hold">
                                          <p:stCondLst>
                                            <p:cond delay="0"/>
                                          </p:stCondLst>
                                        </p:cTn>
                                        <p:tgtEl>
                                          <p:spTgt spid="78"/>
                                        </p:tgtEl>
                                        <p:attrNameLst>
                                          <p:attrName>style.visibility</p:attrName>
                                        </p:attrNameLst>
                                      </p:cBhvr>
                                      <p:to>
                                        <p:strVal val="visible"/>
                                      </p:to>
                                    </p:set>
                                    <p:animEffect transition="in" filter="dissolve">
                                      <p:cBhvr>
                                        <p:cTn id="73" dur="1000"/>
                                        <p:tgtEl>
                                          <p:spTgt spid="78"/>
                                        </p:tgtEl>
                                      </p:cBhvr>
                                    </p:animEffect>
                                  </p:childTnLst>
                                </p:cTn>
                              </p:par>
                              <p:par>
                                <p:cTn id="74" presetID="9" presetClass="entr" presetSubtype="0" fill="hold" nodeType="withEffect">
                                  <p:stCondLst>
                                    <p:cond delay="0"/>
                                  </p:stCondLst>
                                  <p:childTnLst>
                                    <p:set>
                                      <p:cBhvr>
                                        <p:cTn id="75" dur="1" fill="hold">
                                          <p:stCondLst>
                                            <p:cond delay="0"/>
                                          </p:stCondLst>
                                        </p:cTn>
                                        <p:tgtEl>
                                          <p:spTgt spid="77"/>
                                        </p:tgtEl>
                                        <p:attrNameLst>
                                          <p:attrName>style.visibility</p:attrName>
                                        </p:attrNameLst>
                                      </p:cBhvr>
                                      <p:to>
                                        <p:strVal val="visible"/>
                                      </p:to>
                                    </p:set>
                                    <p:animEffect transition="in" filter="dissolve">
                                      <p:cBhvr>
                                        <p:cTn id="76" dur="1000"/>
                                        <p:tgtEl>
                                          <p:spTgt spid="77"/>
                                        </p:tgtEl>
                                      </p:cBhvr>
                                    </p:animEffect>
                                  </p:childTnLst>
                                </p:cTn>
                              </p:par>
                              <p:par>
                                <p:cTn id="77" presetID="9" presetClass="entr" presetSubtype="0" fill="hold" nodeType="withEffect">
                                  <p:stCondLst>
                                    <p:cond delay="0"/>
                                  </p:stCondLst>
                                  <p:childTnLst>
                                    <p:set>
                                      <p:cBhvr>
                                        <p:cTn id="78" dur="1" fill="hold">
                                          <p:stCondLst>
                                            <p:cond delay="0"/>
                                          </p:stCondLst>
                                        </p:cTn>
                                        <p:tgtEl>
                                          <p:spTgt spid="76"/>
                                        </p:tgtEl>
                                        <p:attrNameLst>
                                          <p:attrName>style.visibility</p:attrName>
                                        </p:attrNameLst>
                                      </p:cBhvr>
                                      <p:to>
                                        <p:strVal val="visible"/>
                                      </p:to>
                                    </p:set>
                                    <p:animEffect transition="in" filter="dissolve">
                                      <p:cBhvr>
                                        <p:cTn id="79" dur="1000"/>
                                        <p:tgtEl>
                                          <p:spTgt spid="76"/>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dissolve">
                                      <p:cBhvr>
                                        <p:cTn id="82"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25" grpId="0"/>
      <p:bldP spid="26" grpId="0"/>
      <p:bldP spid="27" grpId="0"/>
      <p:bldP spid="28" grpId="0"/>
      <p:bldP spid="55" grpId="0"/>
      <p:bldP spid="8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1">
            <a:extLst>
              <a:ext uri="{FF2B5EF4-FFF2-40B4-BE49-F238E27FC236}">
                <a16:creationId xmlns:a16="http://schemas.microsoft.com/office/drawing/2014/main" id="{B6152A7F-8E68-AD41-996E-472BE927455E}"/>
              </a:ext>
            </a:extLst>
          </p:cNvPr>
          <p:cNvSpPr>
            <a:spLocks noGrp="1"/>
          </p:cNvSpPr>
          <p:nvPr>
            <p:ph type="title"/>
          </p:nvPr>
        </p:nvSpPr>
        <p:spPr>
          <a:xfrm>
            <a:off x="0" y="201352"/>
            <a:ext cx="12192000" cy="1325563"/>
          </a:xfrm>
        </p:spPr>
        <p:txBody>
          <a:bodyPr>
            <a:normAutofit/>
          </a:bodyPr>
          <a:lstStyle/>
          <a:p>
            <a:pPr algn="ctr"/>
            <a:r>
              <a:rPr lang="en-US" sz="3600" dirty="0"/>
              <a:t>APIs to Provide Simplicity in Device Interaction</a:t>
            </a:r>
          </a:p>
        </p:txBody>
      </p:sp>
      <p:grpSp>
        <p:nvGrpSpPr>
          <p:cNvPr id="3" name="Group 2">
            <a:extLst>
              <a:ext uri="{FF2B5EF4-FFF2-40B4-BE49-F238E27FC236}">
                <a16:creationId xmlns:a16="http://schemas.microsoft.com/office/drawing/2014/main" id="{6938AF14-DA44-7646-8553-9E05B0805B0E}"/>
              </a:ext>
            </a:extLst>
          </p:cNvPr>
          <p:cNvGrpSpPr/>
          <p:nvPr/>
        </p:nvGrpSpPr>
        <p:grpSpPr>
          <a:xfrm>
            <a:off x="973409" y="1526915"/>
            <a:ext cx="9872531" cy="5194560"/>
            <a:chOff x="973409" y="1526915"/>
            <a:chExt cx="9872531" cy="5194560"/>
          </a:xfrm>
        </p:grpSpPr>
        <p:pic>
          <p:nvPicPr>
            <p:cNvPr id="6" name="Picture 5">
              <a:extLst>
                <a:ext uri="{FF2B5EF4-FFF2-40B4-BE49-F238E27FC236}">
                  <a16:creationId xmlns:a16="http://schemas.microsoft.com/office/drawing/2014/main" id="{23491C4E-DE2D-B841-9C1C-A688732DDD3C}"/>
                </a:ext>
              </a:extLst>
            </p:cNvPr>
            <p:cNvPicPr>
              <a:picLocks noChangeAspect="1"/>
            </p:cNvPicPr>
            <p:nvPr/>
          </p:nvPicPr>
          <p:blipFill rotWithShape="1">
            <a:blip r:embed="rId4">
              <a:alphaModFix amt="95000"/>
            </a:blip>
            <a:srcRect l="3661" t="6605" r="4431" b="6352"/>
            <a:stretch/>
          </p:blipFill>
          <p:spPr>
            <a:xfrm>
              <a:off x="1071561" y="1526915"/>
              <a:ext cx="9774379" cy="5194560"/>
            </a:xfrm>
            <a:prstGeom prst="rect">
              <a:avLst/>
            </a:prstGeom>
          </p:spPr>
        </p:pic>
        <p:pic>
          <p:nvPicPr>
            <p:cNvPr id="42" name="Picture 41">
              <a:extLst>
                <a:ext uri="{FF2B5EF4-FFF2-40B4-BE49-F238E27FC236}">
                  <a16:creationId xmlns:a16="http://schemas.microsoft.com/office/drawing/2014/main" id="{ACE9BBA2-3C42-8E4E-930D-8733CA63C2F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9628" t="12083" r="8714" b="14823"/>
            <a:stretch/>
          </p:blipFill>
          <p:spPr>
            <a:xfrm>
              <a:off x="5373901" y="1826225"/>
              <a:ext cx="622012" cy="343636"/>
            </a:xfrm>
            <a:prstGeom prst="rect">
              <a:avLst/>
            </a:prstGeom>
          </p:spPr>
        </p:pic>
        <p:sp>
          <p:nvSpPr>
            <p:cNvPr id="43" name="TextBox 42">
              <a:extLst>
                <a:ext uri="{FF2B5EF4-FFF2-40B4-BE49-F238E27FC236}">
                  <a16:creationId xmlns:a16="http://schemas.microsoft.com/office/drawing/2014/main" id="{EDFAC6AF-04DF-2044-BD43-80C6E01E823A}"/>
                </a:ext>
              </a:extLst>
            </p:cNvPr>
            <p:cNvSpPr txBox="1"/>
            <p:nvPr/>
          </p:nvSpPr>
          <p:spPr>
            <a:xfrm>
              <a:off x="5315123" y="2223030"/>
              <a:ext cx="729110" cy="338554"/>
            </a:xfrm>
            <a:prstGeom prst="rect">
              <a:avLst/>
            </a:prstGeom>
            <a:noFill/>
          </p:spPr>
          <p:txBody>
            <a:bodyPr wrap="none" rtlCol="0">
              <a:spAutoFit/>
            </a:bodyPr>
            <a:lstStyle/>
            <a:p>
              <a:r>
                <a:rPr lang="en-US" sz="1600" dirty="0"/>
                <a:t>temp4</a:t>
              </a:r>
            </a:p>
          </p:txBody>
        </p:sp>
        <p:pic>
          <p:nvPicPr>
            <p:cNvPr id="51" name="Picture 50">
              <a:extLst>
                <a:ext uri="{FF2B5EF4-FFF2-40B4-BE49-F238E27FC236}">
                  <a16:creationId xmlns:a16="http://schemas.microsoft.com/office/drawing/2014/main" id="{07AE64DB-A7B4-D24E-9B1E-870A7AF7BA7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3756" t="13642" r="15115" b="14383"/>
            <a:stretch/>
          </p:blipFill>
          <p:spPr>
            <a:xfrm>
              <a:off x="1071561" y="1552883"/>
              <a:ext cx="985701" cy="997435"/>
            </a:xfrm>
            <a:prstGeom prst="rect">
              <a:avLst/>
            </a:prstGeom>
          </p:spPr>
        </p:pic>
        <p:sp>
          <p:nvSpPr>
            <p:cNvPr id="54" name="TextBox 53">
              <a:extLst>
                <a:ext uri="{FF2B5EF4-FFF2-40B4-BE49-F238E27FC236}">
                  <a16:creationId xmlns:a16="http://schemas.microsoft.com/office/drawing/2014/main" id="{8D18FC4C-1EBB-5245-8374-9EADDF83906E}"/>
                </a:ext>
              </a:extLst>
            </p:cNvPr>
            <p:cNvSpPr txBox="1"/>
            <p:nvPr/>
          </p:nvSpPr>
          <p:spPr>
            <a:xfrm>
              <a:off x="973409" y="2653932"/>
              <a:ext cx="1242456" cy="338554"/>
            </a:xfrm>
            <a:prstGeom prst="rect">
              <a:avLst/>
            </a:prstGeom>
            <a:noFill/>
          </p:spPr>
          <p:txBody>
            <a:bodyPr wrap="none" rtlCol="0">
              <a:spAutoFit/>
            </a:bodyPr>
            <a:lstStyle/>
            <a:p>
              <a:r>
                <a:rPr lang="en-US" sz="1600" dirty="0"/>
                <a:t>lightcontrol1</a:t>
              </a:r>
            </a:p>
          </p:txBody>
        </p:sp>
        <p:pic>
          <p:nvPicPr>
            <p:cNvPr id="35" name="Picture 34">
              <a:extLst>
                <a:ext uri="{FF2B5EF4-FFF2-40B4-BE49-F238E27FC236}">
                  <a16:creationId xmlns:a16="http://schemas.microsoft.com/office/drawing/2014/main" id="{467CA9FF-840E-D148-B9E2-7FD7345B0F3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3756" t="13642" r="15115" b="14383"/>
            <a:stretch/>
          </p:blipFill>
          <p:spPr>
            <a:xfrm>
              <a:off x="8026534" y="1671396"/>
              <a:ext cx="985701" cy="997435"/>
            </a:xfrm>
            <a:prstGeom prst="rect">
              <a:avLst/>
            </a:prstGeom>
          </p:spPr>
        </p:pic>
        <p:sp>
          <p:nvSpPr>
            <p:cNvPr id="37" name="TextBox 36">
              <a:extLst>
                <a:ext uri="{FF2B5EF4-FFF2-40B4-BE49-F238E27FC236}">
                  <a16:creationId xmlns:a16="http://schemas.microsoft.com/office/drawing/2014/main" id="{74E4B5AF-8CFB-AC4B-BB91-831A31BB2CA1}"/>
                </a:ext>
              </a:extLst>
            </p:cNvPr>
            <p:cNvSpPr txBox="1"/>
            <p:nvPr/>
          </p:nvSpPr>
          <p:spPr>
            <a:xfrm>
              <a:off x="7928382" y="2772445"/>
              <a:ext cx="1242456" cy="338554"/>
            </a:xfrm>
            <a:prstGeom prst="rect">
              <a:avLst/>
            </a:prstGeom>
            <a:noFill/>
          </p:spPr>
          <p:txBody>
            <a:bodyPr wrap="none" rtlCol="0">
              <a:spAutoFit/>
            </a:bodyPr>
            <a:lstStyle/>
            <a:p>
              <a:r>
                <a:rPr lang="en-US" sz="1600" dirty="0"/>
                <a:t>lightcontrol2</a:t>
              </a:r>
            </a:p>
          </p:txBody>
        </p:sp>
        <p:pic>
          <p:nvPicPr>
            <p:cNvPr id="39" name="Picture 38">
              <a:extLst>
                <a:ext uri="{FF2B5EF4-FFF2-40B4-BE49-F238E27FC236}">
                  <a16:creationId xmlns:a16="http://schemas.microsoft.com/office/drawing/2014/main" id="{B5098495-BDE7-CD4A-915B-577E6EBC3CB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3756" t="13642" r="15115" b="14383"/>
            <a:stretch/>
          </p:blipFill>
          <p:spPr>
            <a:xfrm>
              <a:off x="8793296" y="5231298"/>
              <a:ext cx="985701" cy="997435"/>
            </a:xfrm>
            <a:prstGeom prst="rect">
              <a:avLst/>
            </a:prstGeom>
          </p:spPr>
        </p:pic>
        <p:sp>
          <p:nvSpPr>
            <p:cNvPr id="41" name="TextBox 40">
              <a:extLst>
                <a:ext uri="{FF2B5EF4-FFF2-40B4-BE49-F238E27FC236}">
                  <a16:creationId xmlns:a16="http://schemas.microsoft.com/office/drawing/2014/main" id="{41E2E4CD-F22C-BC45-896D-438F923B0E14}"/>
                </a:ext>
              </a:extLst>
            </p:cNvPr>
            <p:cNvSpPr txBox="1"/>
            <p:nvPr/>
          </p:nvSpPr>
          <p:spPr>
            <a:xfrm>
              <a:off x="8695144" y="6332347"/>
              <a:ext cx="1242456" cy="338554"/>
            </a:xfrm>
            <a:prstGeom prst="rect">
              <a:avLst/>
            </a:prstGeom>
            <a:noFill/>
          </p:spPr>
          <p:txBody>
            <a:bodyPr wrap="none" rtlCol="0">
              <a:spAutoFit/>
            </a:bodyPr>
            <a:lstStyle/>
            <a:p>
              <a:r>
                <a:rPr lang="en-US" sz="1600" dirty="0"/>
                <a:t>lightcontrol3</a:t>
              </a:r>
            </a:p>
          </p:txBody>
        </p:sp>
        <p:pic>
          <p:nvPicPr>
            <p:cNvPr id="47" name="Picture 46">
              <a:extLst>
                <a:ext uri="{FF2B5EF4-FFF2-40B4-BE49-F238E27FC236}">
                  <a16:creationId xmlns:a16="http://schemas.microsoft.com/office/drawing/2014/main" id="{8D9AA1C8-3560-1542-9303-B12907097A4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9628" t="12083" r="8714" b="14823"/>
            <a:stretch/>
          </p:blipFill>
          <p:spPr>
            <a:xfrm>
              <a:off x="1565999" y="4876536"/>
              <a:ext cx="622012" cy="343636"/>
            </a:xfrm>
            <a:prstGeom prst="rect">
              <a:avLst/>
            </a:prstGeom>
          </p:spPr>
        </p:pic>
        <p:sp>
          <p:nvSpPr>
            <p:cNvPr id="50" name="TextBox 49">
              <a:extLst>
                <a:ext uri="{FF2B5EF4-FFF2-40B4-BE49-F238E27FC236}">
                  <a16:creationId xmlns:a16="http://schemas.microsoft.com/office/drawing/2014/main" id="{65A7BC98-44AD-3C40-8248-3F15744DFE5C}"/>
                </a:ext>
              </a:extLst>
            </p:cNvPr>
            <p:cNvSpPr txBox="1"/>
            <p:nvPr/>
          </p:nvSpPr>
          <p:spPr>
            <a:xfrm>
              <a:off x="1507221" y="5273341"/>
              <a:ext cx="729110" cy="338554"/>
            </a:xfrm>
            <a:prstGeom prst="rect">
              <a:avLst/>
            </a:prstGeom>
            <a:noFill/>
          </p:spPr>
          <p:txBody>
            <a:bodyPr wrap="none" rtlCol="0">
              <a:spAutoFit/>
            </a:bodyPr>
            <a:lstStyle/>
            <a:p>
              <a:r>
                <a:rPr lang="en-US" sz="1600" dirty="0"/>
                <a:t>temp1</a:t>
              </a:r>
            </a:p>
          </p:txBody>
        </p:sp>
        <p:pic>
          <p:nvPicPr>
            <p:cNvPr id="52" name="Picture 51">
              <a:extLst>
                <a:ext uri="{FF2B5EF4-FFF2-40B4-BE49-F238E27FC236}">
                  <a16:creationId xmlns:a16="http://schemas.microsoft.com/office/drawing/2014/main" id="{A837170C-8AB0-7443-AA9D-A1B2BA0C5EE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9628" t="12083" r="8714" b="14823"/>
            <a:stretch/>
          </p:blipFill>
          <p:spPr>
            <a:xfrm>
              <a:off x="4915575" y="4673431"/>
              <a:ext cx="622012" cy="343636"/>
            </a:xfrm>
            <a:prstGeom prst="rect">
              <a:avLst/>
            </a:prstGeom>
          </p:spPr>
        </p:pic>
        <p:sp>
          <p:nvSpPr>
            <p:cNvPr id="60" name="TextBox 59">
              <a:extLst>
                <a:ext uri="{FF2B5EF4-FFF2-40B4-BE49-F238E27FC236}">
                  <a16:creationId xmlns:a16="http://schemas.microsoft.com/office/drawing/2014/main" id="{3BA31868-289B-D44B-B914-740FDD300843}"/>
                </a:ext>
              </a:extLst>
            </p:cNvPr>
            <p:cNvSpPr txBox="1"/>
            <p:nvPr/>
          </p:nvSpPr>
          <p:spPr>
            <a:xfrm>
              <a:off x="4856797" y="5070236"/>
              <a:ext cx="729110" cy="338554"/>
            </a:xfrm>
            <a:prstGeom prst="rect">
              <a:avLst/>
            </a:prstGeom>
            <a:noFill/>
          </p:spPr>
          <p:txBody>
            <a:bodyPr wrap="none" rtlCol="0">
              <a:spAutoFit/>
            </a:bodyPr>
            <a:lstStyle/>
            <a:p>
              <a:r>
                <a:rPr lang="en-US" sz="1600" dirty="0"/>
                <a:t>temp3</a:t>
              </a:r>
            </a:p>
          </p:txBody>
        </p:sp>
        <p:pic>
          <p:nvPicPr>
            <p:cNvPr id="61" name="Picture 60">
              <a:extLst>
                <a:ext uri="{FF2B5EF4-FFF2-40B4-BE49-F238E27FC236}">
                  <a16:creationId xmlns:a16="http://schemas.microsoft.com/office/drawing/2014/main" id="{AAC77852-CC9C-4E4F-846D-2A2644C5C9B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9628" t="12083" r="8714" b="14823"/>
            <a:stretch/>
          </p:blipFill>
          <p:spPr>
            <a:xfrm>
              <a:off x="2511987" y="1654407"/>
              <a:ext cx="622012" cy="343636"/>
            </a:xfrm>
            <a:prstGeom prst="rect">
              <a:avLst/>
            </a:prstGeom>
          </p:spPr>
        </p:pic>
        <p:sp>
          <p:nvSpPr>
            <p:cNvPr id="62" name="TextBox 61">
              <a:extLst>
                <a:ext uri="{FF2B5EF4-FFF2-40B4-BE49-F238E27FC236}">
                  <a16:creationId xmlns:a16="http://schemas.microsoft.com/office/drawing/2014/main" id="{291B6C2C-F6F6-8C4E-8162-0B8BDA06386C}"/>
                </a:ext>
              </a:extLst>
            </p:cNvPr>
            <p:cNvSpPr txBox="1"/>
            <p:nvPr/>
          </p:nvSpPr>
          <p:spPr>
            <a:xfrm>
              <a:off x="2453209" y="2051212"/>
              <a:ext cx="729110" cy="338554"/>
            </a:xfrm>
            <a:prstGeom prst="rect">
              <a:avLst/>
            </a:prstGeom>
            <a:noFill/>
          </p:spPr>
          <p:txBody>
            <a:bodyPr wrap="none" rtlCol="0">
              <a:spAutoFit/>
            </a:bodyPr>
            <a:lstStyle/>
            <a:p>
              <a:r>
                <a:rPr lang="en-US" sz="1600" dirty="0"/>
                <a:t>temp2</a:t>
              </a:r>
            </a:p>
          </p:txBody>
        </p:sp>
        <p:cxnSp>
          <p:nvCxnSpPr>
            <p:cNvPr id="63" name="Elbow Connector 62">
              <a:extLst>
                <a:ext uri="{FF2B5EF4-FFF2-40B4-BE49-F238E27FC236}">
                  <a16:creationId xmlns:a16="http://schemas.microsoft.com/office/drawing/2014/main" id="{67B2799D-9468-7647-B71A-A6659A9CABDC}"/>
                </a:ext>
              </a:extLst>
            </p:cNvPr>
            <p:cNvCxnSpPr>
              <a:cxnSpLocks/>
            </p:cNvCxnSpPr>
            <p:nvPr/>
          </p:nvCxnSpPr>
          <p:spPr>
            <a:xfrm>
              <a:off x="1564411" y="2930287"/>
              <a:ext cx="3973176" cy="747048"/>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64" name="Elbow Connector 62">
              <a:extLst>
                <a:ext uri="{FF2B5EF4-FFF2-40B4-BE49-F238E27FC236}">
                  <a16:creationId xmlns:a16="http://schemas.microsoft.com/office/drawing/2014/main" id="{05DABA0C-3B80-4749-B6EE-E9B1817A5AD0}"/>
                </a:ext>
              </a:extLst>
            </p:cNvPr>
            <p:cNvCxnSpPr>
              <a:cxnSpLocks/>
              <a:stCxn id="62" idx="2"/>
            </p:cNvCxnSpPr>
            <p:nvPr/>
          </p:nvCxnSpPr>
          <p:spPr>
            <a:xfrm>
              <a:off x="2817764" y="2389766"/>
              <a:ext cx="2719823" cy="1227402"/>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65" name="Elbow Connector 62">
              <a:extLst>
                <a:ext uri="{FF2B5EF4-FFF2-40B4-BE49-F238E27FC236}">
                  <a16:creationId xmlns:a16="http://schemas.microsoft.com/office/drawing/2014/main" id="{3AAFBE5A-3492-1841-8C10-56F76F699DB1}"/>
                </a:ext>
              </a:extLst>
            </p:cNvPr>
            <p:cNvCxnSpPr>
              <a:cxnSpLocks/>
            </p:cNvCxnSpPr>
            <p:nvPr/>
          </p:nvCxnSpPr>
          <p:spPr>
            <a:xfrm flipH="1">
              <a:off x="1900238" y="3756450"/>
              <a:ext cx="3644991" cy="1046313"/>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66" name="Elbow Connector 62">
              <a:extLst>
                <a:ext uri="{FF2B5EF4-FFF2-40B4-BE49-F238E27FC236}">
                  <a16:creationId xmlns:a16="http://schemas.microsoft.com/office/drawing/2014/main" id="{EBF24A7E-960A-8545-B717-942E9C7A5CEB}"/>
                </a:ext>
              </a:extLst>
            </p:cNvPr>
            <p:cNvCxnSpPr>
              <a:cxnSpLocks/>
            </p:cNvCxnSpPr>
            <p:nvPr/>
          </p:nvCxnSpPr>
          <p:spPr>
            <a:xfrm flipH="1">
              <a:off x="5306448" y="4298090"/>
              <a:ext cx="373230" cy="258329"/>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67" name="Elbow Connector 62">
              <a:extLst>
                <a:ext uri="{FF2B5EF4-FFF2-40B4-BE49-F238E27FC236}">
                  <a16:creationId xmlns:a16="http://schemas.microsoft.com/office/drawing/2014/main" id="{EA268725-05A3-9F4D-AF04-A7C6A6284B9C}"/>
                </a:ext>
              </a:extLst>
            </p:cNvPr>
            <p:cNvCxnSpPr>
              <a:cxnSpLocks/>
            </p:cNvCxnSpPr>
            <p:nvPr/>
          </p:nvCxnSpPr>
          <p:spPr>
            <a:xfrm flipH="1" flipV="1">
              <a:off x="5706581" y="2560820"/>
              <a:ext cx="216138" cy="650846"/>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68" name="Elbow Connector 62">
              <a:extLst>
                <a:ext uri="{FF2B5EF4-FFF2-40B4-BE49-F238E27FC236}">
                  <a16:creationId xmlns:a16="http://schemas.microsoft.com/office/drawing/2014/main" id="{3931EA57-0EB3-3548-9E39-6F08AB326593}"/>
                </a:ext>
              </a:extLst>
            </p:cNvPr>
            <p:cNvCxnSpPr>
              <a:cxnSpLocks/>
            </p:cNvCxnSpPr>
            <p:nvPr/>
          </p:nvCxnSpPr>
          <p:spPr>
            <a:xfrm flipV="1">
              <a:off x="6452746" y="2218652"/>
              <a:ext cx="1527057" cy="1166780"/>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69" name="Elbow Connector 62">
              <a:extLst>
                <a:ext uri="{FF2B5EF4-FFF2-40B4-BE49-F238E27FC236}">
                  <a16:creationId xmlns:a16="http://schemas.microsoft.com/office/drawing/2014/main" id="{644136E7-BF40-8B40-B9E8-E5AF67C222C9}"/>
                </a:ext>
              </a:extLst>
            </p:cNvPr>
            <p:cNvCxnSpPr>
              <a:cxnSpLocks/>
            </p:cNvCxnSpPr>
            <p:nvPr/>
          </p:nvCxnSpPr>
          <p:spPr>
            <a:xfrm>
              <a:off x="6615217" y="3951476"/>
              <a:ext cx="2088123" cy="1694563"/>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BB8DE153-8EA7-3549-B11C-DDE7D1FAB5DA}"/>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5564821" y="3270042"/>
              <a:ext cx="1069663" cy="762135"/>
            </a:xfrm>
            <a:prstGeom prst="rect">
              <a:avLst/>
            </a:prstGeom>
          </p:spPr>
        </p:pic>
        <p:sp>
          <p:nvSpPr>
            <p:cNvPr id="2" name="TextBox 1">
              <a:extLst>
                <a:ext uri="{FF2B5EF4-FFF2-40B4-BE49-F238E27FC236}">
                  <a16:creationId xmlns:a16="http://schemas.microsoft.com/office/drawing/2014/main" id="{C397722A-C1D5-D14E-BF85-817FB0AC7C59}"/>
                </a:ext>
              </a:extLst>
            </p:cNvPr>
            <p:cNvSpPr txBox="1"/>
            <p:nvPr/>
          </p:nvSpPr>
          <p:spPr>
            <a:xfrm>
              <a:off x="5614430" y="3951476"/>
              <a:ext cx="1000787" cy="369332"/>
            </a:xfrm>
            <a:prstGeom prst="rect">
              <a:avLst/>
            </a:prstGeom>
            <a:noFill/>
          </p:spPr>
          <p:txBody>
            <a:bodyPr wrap="none" rtlCol="0">
              <a:spAutoFit/>
            </a:bodyPr>
            <a:lstStyle/>
            <a:p>
              <a:r>
                <a:rPr lang="en-US" dirty="0"/>
                <a:t>Gateway</a:t>
              </a:r>
            </a:p>
          </p:txBody>
        </p:sp>
      </p:grpSp>
      <p:pic>
        <p:nvPicPr>
          <p:cNvPr id="29" name="Picture 28">
            <a:extLst>
              <a:ext uri="{FF2B5EF4-FFF2-40B4-BE49-F238E27FC236}">
                <a16:creationId xmlns:a16="http://schemas.microsoft.com/office/drawing/2014/main" id="{0ECB954B-1743-8A46-9090-776DFDD6B9C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8546" b="81664"/>
          <a:stretch/>
        </p:blipFill>
        <p:spPr>
          <a:xfrm>
            <a:off x="176206" y="1758685"/>
            <a:ext cx="4538662" cy="878407"/>
          </a:xfrm>
          <a:prstGeom prst="rect">
            <a:avLst/>
          </a:prstGeom>
        </p:spPr>
      </p:pic>
      <p:pic>
        <p:nvPicPr>
          <p:cNvPr id="30" name="Picture 29">
            <a:extLst>
              <a:ext uri="{FF2B5EF4-FFF2-40B4-BE49-F238E27FC236}">
                <a16:creationId xmlns:a16="http://schemas.microsoft.com/office/drawing/2014/main" id="{ADA9F6CA-5F16-1C48-9DC5-E301993A00E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60650" r="8546"/>
          <a:stretch/>
        </p:blipFill>
        <p:spPr>
          <a:xfrm>
            <a:off x="176206" y="4813478"/>
            <a:ext cx="4538661" cy="1885095"/>
          </a:xfrm>
          <a:prstGeom prst="rect">
            <a:avLst/>
          </a:prstGeom>
        </p:spPr>
      </p:pic>
      <p:pic>
        <p:nvPicPr>
          <p:cNvPr id="31" name="Picture 30">
            <a:extLst>
              <a:ext uri="{FF2B5EF4-FFF2-40B4-BE49-F238E27FC236}">
                <a16:creationId xmlns:a16="http://schemas.microsoft.com/office/drawing/2014/main" id="{6A8EE29F-F647-5E4F-9CBC-5F6CD4F10A9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30656" r="8546" b="51621"/>
          <a:stretch/>
        </p:blipFill>
        <p:spPr>
          <a:xfrm>
            <a:off x="176206" y="3320002"/>
            <a:ext cx="4538662" cy="849072"/>
          </a:xfrm>
          <a:prstGeom prst="rect">
            <a:avLst/>
          </a:prstGeom>
        </p:spPr>
      </p:pic>
      <p:sp>
        <p:nvSpPr>
          <p:cNvPr id="32" name="TextBox 31">
            <a:extLst>
              <a:ext uri="{FF2B5EF4-FFF2-40B4-BE49-F238E27FC236}">
                <a16:creationId xmlns:a16="http://schemas.microsoft.com/office/drawing/2014/main" id="{E32D7356-D44A-634A-94A1-20E8510B624C}"/>
              </a:ext>
            </a:extLst>
          </p:cNvPr>
          <p:cNvSpPr txBox="1"/>
          <p:nvPr/>
        </p:nvSpPr>
        <p:spPr>
          <a:xfrm>
            <a:off x="176205" y="1356079"/>
            <a:ext cx="3760325" cy="400110"/>
          </a:xfrm>
          <a:prstGeom prst="rect">
            <a:avLst/>
          </a:prstGeom>
          <a:noFill/>
        </p:spPr>
        <p:txBody>
          <a:bodyPr wrap="none" rtlCol="0">
            <a:spAutoFit/>
          </a:bodyPr>
          <a:lstStyle/>
          <a:p>
            <a:r>
              <a:rPr lang="en-US" sz="2000" dirty="0"/>
              <a:t>Receive data streams from </a:t>
            </a:r>
            <a:r>
              <a:rPr lang="en-US" sz="2000" dirty="0">
                <a:solidFill>
                  <a:schemeClr val="accent2"/>
                </a:solidFill>
              </a:rPr>
              <a:t>temp4</a:t>
            </a:r>
          </a:p>
        </p:txBody>
      </p:sp>
      <p:sp>
        <p:nvSpPr>
          <p:cNvPr id="34" name="TextBox 33">
            <a:extLst>
              <a:ext uri="{FF2B5EF4-FFF2-40B4-BE49-F238E27FC236}">
                <a16:creationId xmlns:a16="http://schemas.microsoft.com/office/drawing/2014/main" id="{3D629C8D-54C8-CF44-9E93-621D29FADCF8}"/>
              </a:ext>
            </a:extLst>
          </p:cNvPr>
          <p:cNvSpPr txBox="1"/>
          <p:nvPr/>
        </p:nvSpPr>
        <p:spPr>
          <a:xfrm>
            <a:off x="176205" y="2902006"/>
            <a:ext cx="5583323" cy="400110"/>
          </a:xfrm>
          <a:prstGeom prst="rect">
            <a:avLst/>
          </a:prstGeom>
          <a:noFill/>
        </p:spPr>
        <p:txBody>
          <a:bodyPr wrap="none" rtlCol="0">
            <a:spAutoFit/>
          </a:bodyPr>
          <a:lstStyle/>
          <a:p>
            <a:r>
              <a:rPr lang="en-US" sz="2000" dirty="0"/>
              <a:t>Receive data streams from </a:t>
            </a:r>
            <a:r>
              <a:rPr lang="en-US" sz="2000" dirty="0">
                <a:solidFill>
                  <a:schemeClr val="accent2"/>
                </a:solidFill>
              </a:rPr>
              <a:t>all temperature sensors</a:t>
            </a:r>
          </a:p>
        </p:txBody>
      </p:sp>
      <p:sp>
        <p:nvSpPr>
          <p:cNvPr id="36" name="TextBox 35">
            <a:extLst>
              <a:ext uri="{FF2B5EF4-FFF2-40B4-BE49-F238E27FC236}">
                <a16:creationId xmlns:a16="http://schemas.microsoft.com/office/drawing/2014/main" id="{AF650A74-BD2D-1044-8E81-A313E4D85155}"/>
              </a:ext>
            </a:extLst>
          </p:cNvPr>
          <p:cNvSpPr txBox="1"/>
          <p:nvPr/>
        </p:nvSpPr>
        <p:spPr>
          <a:xfrm>
            <a:off x="176205" y="4409826"/>
            <a:ext cx="5480668" cy="400110"/>
          </a:xfrm>
          <a:prstGeom prst="rect">
            <a:avLst/>
          </a:prstGeom>
          <a:noFill/>
        </p:spPr>
        <p:txBody>
          <a:bodyPr wrap="none" rtlCol="0">
            <a:spAutoFit/>
          </a:bodyPr>
          <a:lstStyle/>
          <a:p>
            <a:r>
              <a:rPr lang="en-US" sz="2000" dirty="0"/>
              <a:t>Turn on </a:t>
            </a:r>
            <a:r>
              <a:rPr lang="en-US" sz="2000" dirty="0">
                <a:solidFill>
                  <a:schemeClr val="accent2"/>
                </a:solidFill>
              </a:rPr>
              <a:t>lightcontrol2</a:t>
            </a:r>
            <a:r>
              <a:rPr lang="en-US" sz="2000" dirty="0"/>
              <a:t> by sending a control message</a:t>
            </a:r>
          </a:p>
        </p:txBody>
      </p:sp>
      <p:sp>
        <p:nvSpPr>
          <p:cNvPr id="4" name="Slide Number Placeholder 3">
            <a:extLst>
              <a:ext uri="{FF2B5EF4-FFF2-40B4-BE49-F238E27FC236}">
                <a16:creationId xmlns:a16="http://schemas.microsoft.com/office/drawing/2014/main" id="{669019DC-A41A-1C40-AAF0-CFF543AEB2BA}"/>
              </a:ext>
            </a:extLst>
          </p:cNvPr>
          <p:cNvSpPr>
            <a:spLocks noGrp="1"/>
          </p:cNvSpPr>
          <p:nvPr>
            <p:ph type="sldNum" sz="quarter" idx="12"/>
          </p:nvPr>
        </p:nvSpPr>
        <p:spPr/>
        <p:txBody>
          <a:bodyPr/>
          <a:lstStyle/>
          <a:p>
            <a:fld id="{1DC0E942-C480-E741-9E4C-34974C0F70AA}" type="slidenum">
              <a:rPr lang="en-US" smtClean="0"/>
              <a:t>17</a:t>
            </a:fld>
            <a:endParaRPr lang="en-US"/>
          </a:p>
        </p:txBody>
      </p:sp>
    </p:spTree>
    <p:custDataLst>
      <p:tags r:id="rId1"/>
    </p:custDataLst>
    <p:extLst>
      <p:ext uri="{BB962C8B-B14F-4D97-AF65-F5344CB8AC3E}">
        <p14:creationId xmlns:p14="http://schemas.microsoft.com/office/powerpoint/2010/main" val="1755837992"/>
      </p:ext>
    </p:extLst>
  </p:cSld>
  <p:clrMapOvr>
    <a:masterClrMapping/>
  </p:clrMapOvr>
  <mc:AlternateContent xmlns:mc="http://schemas.openxmlformats.org/markup-compatibility/2006" xmlns:p14="http://schemas.microsoft.com/office/powerpoint/2010/main">
    <mc:Choice Requires="p14">
      <p:transition spd="slow" p14:dur="2000" advTm="91282"/>
    </mc:Choice>
    <mc:Fallback xmlns="">
      <p:transition spd="slow" advTm="91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fill="hold" nodeType="withEffect">
                                  <p:stCondLst>
                                    <p:cond delay="0"/>
                                  </p:stCondLst>
                                  <p:childTnLst>
                                    <p:animScale>
                                      <p:cBhvr>
                                        <p:cTn id="6" dur="500" fill="hold"/>
                                        <p:tgtEl>
                                          <p:spTgt spid="3"/>
                                        </p:tgtEl>
                                      </p:cBhvr>
                                      <p:by x="65000" y="65000"/>
                                    </p:animScale>
                                  </p:childTnLst>
                                </p:cTn>
                              </p:par>
                              <p:par>
                                <p:cTn id="7" presetID="0" presetClass="path" presetSubtype="0" accel="50000" decel="50000" fill="hold" nodeType="withEffect">
                                  <p:stCondLst>
                                    <p:cond delay="0"/>
                                  </p:stCondLst>
                                  <p:childTnLst>
                                    <p:animMotion origin="layout" path="M 0.01106 -0.0537 L 0.23658 -0.0537 " pathEditMode="relative" rAng="0" ptsTypes="AA">
                                      <p:cBhvr>
                                        <p:cTn id="8" dur="1000" fill="hold"/>
                                        <p:tgtEl>
                                          <p:spTgt spid="3"/>
                                        </p:tgtEl>
                                        <p:attrNameLst>
                                          <p:attrName>ppt_x</p:attrName>
                                          <p:attrName>ppt_y</p:attrName>
                                        </p:attrNameLst>
                                      </p:cBhvr>
                                      <p:rCtr x="11276" y="0"/>
                                    </p:animMotion>
                                  </p:childTnLst>
                                </p:cTn>
                              </p:par>
                              <p:par>
                                <p:cTn id="9" presetID="9"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dissolve">
                                      <p:cBhvr>
                                        <p:cTn id="11" dur="500"/>
                                        <p:tgtEl>
                                          <p:spTgt spid="29"/>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dissolv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dissolv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dissolve">
                                      <p:cBhvr>
                                        <p:cTn id="27" dur="500"/>
                                        <p:tgtEl>
                                          <p:spTgt spid="30"/>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dissolve">
                                      <p:cBhvr>
                                        <p:cTn id="3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A68F6-D104-EE4F-A0D9-68A77F50B523}"/>
              </a:ext>
            </a:extLst>
          </p:cNvPr>
          <p:cNvSpPr>
            <a:spLocks noGrp="1"/>
          </p:cNvSpPr>
          <p:nvPr>
            <p:ph type="title"/>
          </p:nvPr>
        </p:nvSpPr>
        <p:spPr>
          <a:xfrm>
            <a:off x="850491" y="13517"/>
            <a:ext cx="10515600" cy="1325563"/>
          </a:xfrm>
        </p:spPr>
        <p:txBody>
          <a:bodyPr>
            <a:normAutofit/>
          </a:bodyPr>
          <a:lstStyle/>
          <a:p>
            <a:pPr algn="ctr"/>
            <a:r>
              <a:rPr lang="en-US" sz="3600" dirty="0"/>
              <a:t>Middleware on Gateways to Facilitate this Shift</a:t>
            </a:r>
          </a:p>
        </p:txBody>
      </p:sp>
      <p:sp>
        <p:nvSpPr>
          <p:cNvPr id="4" name="Slide Number Placeholder 3">
            <a:extLst>
              <a:ext uri="{FF2B5EF4-FFF2-40B4-BE49-F238E27FC236}">
                <a16:creationId xmlns:a16="http://schemas.microsoft.com/office/drawing/2014/main" id="{F62ED9B8-A174-C946-B75A-4F86B411CDC9}"/>
              </a:ext>
            </a:extLst>
          </p:cNvPr>
          <p:cNvSpPr>
            <a:spLocks noGrp="1"/>
          </p:cNvSpPr>
          <p:nvPr>
            <p:ph type="sldNum" sz="quarter" idx="12"/>
          </p:nvPr>
        </p:nvSpPr>
        <p:spPr/>
        <p:txBody>
          <a:bodyPr/>
          <a:lstStyle/>
          <a:p>
            <a:fld id="{3305D99A-AC25-4B49-B5A6-30FE598921D1}" type="slidenum">
              <a:rPr lang="en-US" smtClean="0"/>
              <a:t>18</a:t>
            </a:fld>
            <a:endParaRPr lang="en-US"/>
          </a:p>
        </p:txBody>
      </p:sp>
      <p:grpSp>
        <p:nvGrpSpPr>
          <p:cNvPr id="5" name="Group 4">
            <a:extLst>
              <a:ext uri="{FF2B5EF4-FFF2-40B4-BE49-F238E27FC236}">
                <a16:creationId xmlns:a16="http://schemas.microsoft.com/office/drawing/2014/main" id="{DE37905C-31FE-5A4E-89A9-3F25019261DC}"/>
              </a:ext>
            </a:extLst>
          </p:cNvPr>
          <p:cNvGrpSpPr/>
          <p:nvPr/>
        </p:nvGrpSpPr>
        <p:grpSpPr>
          <a:xfrm>
            <a:off x="1631321" y="6297556"/>
            <a:ext cx="2254695" cy="550159"/>
            <a:chOff x="2766786" y="5153479"/>
            <a:chExt cx="5475514" cy="1295400"/>
          </a:xfrm>
        </p:grpSpPr>
        <p:pic>
          <p:nvPicPr>
            <p:cNvPr id="6" name="Picture 5">
              <a:extLst>
                <a:ext uri="{FF2B5EF4-FFF2-40B4-BE49-F238E27FC236}">
                  <a16:creationId xmlns:a16="http://schemas.microsoft.com/office/drawing/2014/main" id="{BCFCFAC9-B63A-8E42-B20E-E3023BF345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6786" y="5229679"/>
              <a:ext cx="1270000" cy="1143000"/>
            </a:xfrm>
            <a:prstGeom prst="rect">
              <a:avLst/>
            </a:prstGeom>
          </p:spPr>
        </p:pic>
        <p:pic>
          <p:nvPicPr>
            <p:cNvPr id="7" name="Picture 6">
              <a:extLst>
                <a:ext uri="{FF2B5EF4-FFF2-40B4-BE49-F238E27FC236}">
                  <a16:creationId xmlns:a16="http://schemas.microsoft.com/office/drawing/2014/main" id="{5BC789C0-B75B-0444-AC26-29D8E7BE12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49700" y="5153479"/>
              <a:ext cx="4292600" cy="1295400"/>
            </a:xfrm>
            <a:prstGeom prst="rect">
              <a:avLst/>
            </a:prstGeom>
          </p:spPr>
        </p:pic>
      </p:grpSp>
      <p:pic>
        <p:nvPicPr>
          <p:cNvPr id="10" name="Picture 9">
            <a:extLst>
              <a:ext uri="{FF2B5EF4-FFF2-40B4-BE49-F238E27FC236}">
                <a16:creationId xmlns:a16="http://schemas.microsoft.com/office/drawing/2014/main" id="{737A64B1-3816-7249-B60F-651F446087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52109" y="1829507"/>
            <a:ext cx="4843891" cy="4320567"/>
          </a:xfrm>
          <a:prstGeom prst="rect">
            <a:avLst/>
          </a:prstGeom>
        </p:spPr>
      </p:pic>
      <p:pic>
        <p:nvPicPr>
          <p:cNvPr id="11" name="Picture 10">
            <a:extLst>
              <a:ext uri="{FF2B5EF4-FFF2-40B4-BE49-F238E27FC236}">
                <a16:creationId xmlns:a16="http://schemas.microsoft.com/office/drawing/2014/main" id="{60B16886-9BA8-D04F-A77D-B264C1D67D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61542" y="3030384"/>
            <a:ext cx="4846749" cy="240335"/>
          </a:xfrm>
          <a:prstGeom prst="rect">
            <a:avLst/>
          </a:prstGeom>
        </p:spPr>
      </p:pic>
      <p:pic>
        <p:nvPicPr>
          <p:cNvPr id="12" name="Picture 11">
            <a:extLst>
              <a:ext uri="{FF2B5EF4-FFF2-40B4-BE49-F238E27FC236}">
                <a16:creationId xmlns:a16="http://schemas.microsoft.com/office/drawing/2014/main" id="{FFA9C248-E774-D040-81DD-6F9708DB6A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61542" y="4472563"/>
            <a:ext cx="4846749" cy="240335"/>
          </a:xfrm>
          <a:prstGeom prst="rect">
            <a:avLst/>
          </a:prstGeom>
        </p:spPr>
      </p:pic>
      <p:sp>
        <p:nvSpPr>
          <p:cNvPr id="15" name="TextBox 14">
            <a:extLst>
              <a:ext uri="{FF2B5EF4-FFF2-40B4-BE49-F238E27FC236}">
                <a16:creationId xmlns:a16="http://schemas.microsoft.com/office/drawing/2014/main" id="{E0F7BC17-8372-F04E-B1F2-BE5EE9FC2F55}"/>
              </a:ext>
            </a:extLst>
          </p:cNvPr>
          <p:cNvSpPr txBox="1"/>
          <p:nvPr/>
        </p:nvSpPr>
        <p:spPr>
          <a:xfrm>
            <a:off x="71942" y="2025445"/>
            <a:ext cx="1299908" cy="1107996"/>
          </a:xfrm>
          <a:prstGeom prst="rect">
            <a:avLst/>
          </a:prstGeom>
          <a:noFill/>
        </p:spPr>
        <p:txBody>
          <a:bodyPr wrap="none" rtlCol="0">
            <a:spAutoFit/>
          </a:bodyPr>
          <a:lstStyle/>
          <a:p>
            <a:pPr algn="ctr"/>
            <a:r>
              <a:rPr lang="en-US" sz="1600" dirty="0">
                <a:solidFill>
                  <a:srgbClr val="81ABEC"/>
                </a:solidFill>
              </a:rPr>
              <a:t>Application</a:t>
            </a:r>
          </a:p>
          <a:p>
            <a:pPr algn="ctr"/>
            <a:r>
              <a:rPr lang="en-US" sz="1600" dirty="0">
                <a:solidFill>
                  <a:srgbClr val="81ABEC"/>
                </a:solidFill>
              </a:rPr>
              <a:t>&amp;</a:t>
            </a:r>
          </a:p>
          <a:p>
            <a:pPr algn="ctr"/>
            <a:r>
              <a:rPr lang="en-US" sz="1600" dirty="0">
                <a:solidFill>
                  <a:srgbClr val="81ABEC"/>
                </a:solidFill>
              </a:rPr>
              <a:t>Management</a:t>
            </a:r>
          </a:p>
          <a:p>
            <a:pPr algn="ctr"/>
            <a:r>
              <a:rPr lang="en-US" sz="1600" dirty="0">
                <a:solidFill>
                  <a:srgbClr val="81ABEC"/>
                </a:solidFill>
              </a:rPr>
              <a:t>Layer</a:t>
            </a:r>
          </a:p>
        </p:txBody>
      </p:sp>
      <p:sp>
        <p:nvSpPr>
          <p:cNvPr id="16" name="TextBox 15">
            <a:extLst>
              <a:ext uri="{FF2B5EF4-FFF2-40B4-BE49-F238E27FC236}">
                <a16:creationId xmlns:a16="http://schemas.microsoft.com/office/drawing/2014/main" id="{5BD51ECC-849B-874E-9008-1DD1F51C1262}"/>
              </a:ext>
            </a:extLst>
          </p:cNvPr>
          <p:cNvSpPr txBox="1"/>
          <p:nvPr/>
        </p:nvSpPr>
        <p:spPr>
          <a:xfrm>
            <a:off x="263878" y="3626269"/>
            <a:ext cx="904607" cy="584775"/>
          </a:xfrm>
          <a:prstGeom prst="rect">
            <a:avLst/>
          </a:prstGeom>
          <a:noFill/>
        </p:spPr>
        <p:txBody>
          <a:bodyPr wrap="none" rtlCol="0">
            <a:spAutoFit/>
          </a:bodyPr>
          <a:lstStyle/>
          <a:p>
            <a:pPr algn="ctr"/>
            <a:r>
              <a:rPr lang="en-US" sz="1600" dirty="0">
                <a:solidFill>
                  <a:srgbClr val="81ABEC"/>
                </a:solidFill>
              </a:rPr>
              <a:t>Platform</a:t>
            </a:r>
          </a:p>
          <a:p>
            <a:pPr algn="ctr"/>
            <a:r>
              <a:rPr lang="en-US" sz="1600" dirty="0">
                <a:solidFill>
                  <a:srgbClr val="81ABEC"/>
                </a:solidFill>
              </a:rPr>
              <a:t>Layer</a:t>
            </a:r>
          </a:p>
        </p:txBody>
      </p:sp>
      <p:sp>
        <p:nvSpPr>
          <p:cNvPr id="17" name="TextBox 16">
            <a:extLst>
              <a:ext uri="{FF2B5EF4-FFF2-40B4-BE49-F238E27FC236}">
                <a16:creationId xmlns:a16="http://schemas.microsoft.com/office/drawing/2014/main" id="{CC187F00-CD6F-544B-8019-829823655A23}"/>
              </a:ext>
            </a:extLst>
          </p:cNvPr>
          <p:cNvSpPr txBox="1"/>
          <p:nvPr/>
        </p:nvSpPr>
        <p:spPr>
          <a:xfrm>
            <a:off x="214986" y="5034450"/>
            <a:ext cx="1002389" cy="584775"/>
          </a:xfrm>
          <a:prstGeom prst="rect">
            <a:avLst/>
          </a:prstGeom>
          <a:noFill/>
        </p:spPr>
        <p:txBody>
          <a:bodyPr wrap="none" rtlCol="0">
            <a:spAutoFit/>
          </a:bodyPr>
          <a:lstStyle/>
          <a:p>
            <a:pPr algn="ctr"/>
            <a:r>
              <a:rPr lang="en-US" sz="1600" dirty="0">
                <a:solidFill>
                  <a:srgbClr val="81ABEC"/>
                </a:solidFill>
              </a:rPr>
              <a:t>Hardware</a:t>
            </a:r>
          </a:p>
          <a:p>
            <a:pPr algn="ctr"/>
            <a:r>
              <a:rPr lang="en-US" sz="1600" dirty="0">
                <a:solidFill>
                  <a:srgbClr val="81ABEC"/>
                </a:solidFill>
              </a:rPr>
              <a:t>Layer</a:t>
            </a:r>
          </a:p>
        </p:txBody>
      </p:sp>
      <p:pic>
        <p:nvPicPr>
          <p:cNvPr id="21" name="Picture 20">
            <a:extLst>
              <a:ext uri="{FF2B5EF4-FFF2-40B4-BE49-F238E27FC236}">
                <a16:creationId xmlns:a16="http://schemas.microsoft.com/office/drawing/2014/main" id="{0E9E2D7A-0975-CF44-A6EF-D17A65ABD87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25807" y="5034450"/>
            <a:ext cx="2508774" cy="1005583"/>
          </a:xfrm>
          <a:prstGeom prst="rect">
            <a:avLst/>
          </a:prstGeom>
        </p:spPr>
      </p:pic>
      <p:pic>
        <p:nvPicPr>
          <p:cNvPr id="23" name="Picture 22">
            <a:extLst>
              <a:ext uri="{FF2B5EF4-FFF2-40B4-BE49-F238E27FC236}">
                <a16:creationId xmlns:a16="http://schemas.microsoft.com/office/drawing/2014/main" id="{57CE6F8E-B422-2646-A166-B25B4D07BB6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06525" y="5211875"/>
            <a:ext cx="1489583" cy="855718"/>
          </a:xfrm>
          <a:prstGeom prst="rect">
            <a:avLst/>
          </a:prstGeom>
        </p:spPr>
      </p:pic>
      <p:pic>
        <p:nvPicPr>
          <p:cNvPr id="25" name="Picture 24">
            <a:extLst>
              <a:ext uri="{FF2B5EF4-FFF2-40B4-BE49-F238E27FC236}">
                <a16:creationId xmlns:a16="http://schemas.microsoft.com/office/drawing/2014/main" id="{478B468C-4AC4-B942-8EE5-98207D7398F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00450" y="6309907"/>
            <a:ext cx="563001" cy="478551"/>
          </a:xfrm>
          <a:prstGeom prst="rect">
            <a:avLst/>
          </a:prstGeom>
        </p:spPr>
      </p:pic>
      <p:pic>
        <p:nvPicPr>
          <p:cNvPr id="30" name="Picture 29">
            <a:extLst>
              <a:ext uri="{FF2B5EF4-FFF2-40B4-BE49-F238E27FC236}">
                <a16:creationId xmlns:a16="http://schemas.microsoft.com/office/drawing/2014/main" id="{F6DA5735-A429-0D42-A981-CBD679F9496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49470" y="5915427"/>
            <a:ext cx="311718" cy="557811"/>
          </a:xfrm>
          <a:prstGeom prst="rect">
            <a:avLst/>
          </a:prstGeom>
        </p:spPr>
      </p:pic>
      <p:pic>
        <p:nvPicPr>
          <p:cNvPr id="32" name="Picture 31">
            <a:extLst>
              <a:ext uri="{FF2B5EF4-FFF2-40B4-BE49-F238E27FC236}">
                <a16:creationId xmlns:a16="http://schemas.microsoft.com/office/drawing/2014/main" id="{A63AEEE6-D800-7C45-8047-C5367D4C444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74913" y="5905599"/>
            <a:ext cx="311718" cy="557811"/>
          </a:xfrm>
          <a:prstGeom prst="rect">
            <a:avLst/>
          </a:prstGeom>
        </p:spPr>
      </p:pic>
      <p:pic>
        <p:nvPicPr>
          <p:cNvPr id="34" name="Picture 33">
            <a:extLst>
              <a:ext uri="{FF2B5EF4-FFF2-40B4-BE49-F238E27FC236}">
                <a16:creationId xmlns:a16="http://schemas.microsoft.com/office/drawing/2014/main" id="{04D34FAA-CD72-4545-95B3-7F6C3D71A07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1053" y="6324974"/>
            <a:ext cx="1062111" cy="537612"/>
          </a:xfrm>
          <a:prstGeom prst="rect">
            <a:avLst/>
          </a:prstGeom>
        </p:spPr>
      </p:pic>
      <p:pic>
        <p:nvPicPr>
          <p:cNvPr id="35" name="Picture 34">
            <a:extLst>
              <a:ext uri="{FF2B5EF4-FFF2-40B4-BE49-F238E27FC236}">
                <a16:creationId xmlns:a16="http://schemas.microsoft.com/office/drawing/2014/main" id="{86DB67A4-E26D-8548-97CB-B0E6BBEC25E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74185" y="6309907"/>
            <a:ext cx="563001" cy="478551"/>
          </a:xfrm>
          <a:prstGeom prst="rect">
            <a:avLst/>
          </a:prstGeom>
        </p:spPr>
      </p:pic>
      <p:pic>
        <p:nvPicPr>
          <p:cNvPr id="36" name="Picture 35">
            <a:extLst>
              <a:ext uri="{FF2B5EF4-FFF2-40B4-BE49-F238E27FC236}">
                <a16:creationId xmlns:a16="http://schemas.microsoft.com/office/drawing/2014/main" id="{93FD80BC-913E-9344-8AE4-2D98B8979FA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26737" y="1061711"/>
            <a:ext cx="601713" cy="1042404"/>
          </a:xfrm>
          <a:prstGeom prst="rect">
            <a:avLst/>
          </a:prstGeom>
        </p:spPr>
      </p:pic>
      <p:pic>
        <p:nvPicPr>
          <p:cNvPr id="38" name="Picture 37">
            <a:extLst>
              <a:ext uri="{FF2B5EF4-FFF2-40B4-BE49-F238E27FC236}">
                <a16:creationId xmlns:a16="http://schemas.microsoft.com/office/drawing/2014/main" id="{F0D07767-CEB0-A545-A912-CBEFCDE72DB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127753" y="6169020"/>
            <a:ext cx="1083867" cy="726548"/>
          </a:xfrm>
          <a:prstGeom prst="rect">
            <a:avLst/>
          </a:prstGeom>
        </p:spPr>
      </p:pic>
      <p:pic>
        <p:nvPicPr>
          <p:cNvPr id="39" name="Picture 38">
            <a:extLst>
              <a:ext uri="{FF2B5EF4-FFF2-40B4-BE49-F238E27FC236}">
                <a16:creationId xmlns:a16="http://schemas.microsoft.com/office/drawing/2014/main" id="{B5C2F41A-716F-3341-B88A-61AC1842BCE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86015" y="1061711"/>
            <a:ext cx="1147521" cy="1042404"/>
          </a:xfrm>
          <a:prstGeom prst="rect">
            <a:avLst/>
          </a:prstGeom>
        </p:spPr>
      </p:pic>
      <p:pic>
        <p:nvPicPr>
          <p:cNvPr id="40" name="Picture 39">
            <a:extLst>
              <a:ext uri="{FF2B5EF4-FFF2-40B4-BE49-F238E27FC236}">
                <a16:creationId xmlns:a16="http://schemas.microsoft.com/office/drawing/2014/main" id="{786F2178-AC64-EA40-BE80-77E705F5622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477205" y="1964967"/>
            <a:ext cx="1903088" cy="1079364"/>
          </a:xfrm>
          <a:prstGeom prst="rect">
            <a:avLst/>
          </a:prstGeom>
        </p:spPr>
      </p:pic>
      <p:pic>
        <p:nvPicPr>
          <p:cNvPr id="42" name="Picture 41">
            <a:extLst>
              <a:ext uri="{FF2B5EF4-FFF2-40B4-BE49-F238E27FC236}">
                <a16:creationId xmlns:a16="http://schemas.microsoft.com/office/drawing/2014/main" id="{E8D8A341-944F-BF4B-A391-3EF9777B818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377982" y="1959660"/>
            <a:ext cx="2470194" cy="1076031"/>
          </a:xfrm>
          <a:prstGeom prst="rect">
            <a:avLst/>
          </a:prstGeom>
        </p:spPr>
      </p:pic>
      <p:pic>
        <p:nvPicPr>
          <p:cNvPr id="44" name="Picture 43">
            <a:extLst>
              <a:ext uri="{FF2B5EF4-FFF2-40B4-BE49-F238E27FC236}">
                <a16:creationId xmlns:a16="http://schemas.microsoft.com/office/drawing/2014/main" id="{82B73E8B-FF76-FC44-AD78-81A70B5877C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824526" y="4624136"/>
            <a:ext cx="2143842" cy="467378"/>
          </a:xfrm>
          <a:prstGeom prst="rect">
            <a:avLst/>
          </a:prstGeom>
        </p:spPr>
      </p:pic>
      <p:pic>
        <p:nvPicPr>
          <p:cNvPr id="46" name="Picture 45">
            <a:extLst>
              <a:ext uri="{FF2B5EF4-FFF2-40B4-BE49-F238E27FC236}">
                <a16:creationId xmlns:a16="http://schemas.microsoft.com/office/drawing/2014/main" id="{CCDEEF48-AC63-664B-9C3E-9BFC7CFCC4F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328138" y="3270523"/>
            <a:ext cx="4672640" cy="1125082"/>
          </a:xfrm>
          <a:prstGeom prst="rect">
            <a:avLst/>
          </a:prstGeom>
        </p:spPr>
      </p:pic>
      <p:pic>
        <p:nvPicPr>
          <p:cNvPr id="47" name="Picture 46">
            <a:extLst>
              <a:ext uri="{FF2B5EF4-FFF2-40B4-BE49-F238E27FC236}">
                <a16:creationId xmlns:a16="http://schemas.microsoft.com/office/drawing/2014/main" id="{A76F554C-A6CB-F34A-A56D-A576FAD3FF27}"/>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427588" y="3529857"/>
            <a:ext cx="1514278" cy="777600"/>
          </a:xfrm>
          <a:prstGeom prst="rect">
            <a:avLst/>
          </a:prstGeom>
        </p:spPr>
      </p:pic>
      <p:pic>
        <p:nvPicPr>
          <p:cNvPr id="48" name="Picture 47">
            <a:extLst>
              <a:ext uri="{FF2B5EF4-FFF2-40B4-BE49-F238E27FC236}">
                <a16:creationId xmlns:a16="http://schemas.microsoft.com/office/drawing/2014/main" id="{63EA09F2-A185-3146-ADE4-5994693A23BF}"/>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916122" y="3529857"/>
            <a:ext cx="1555200" cy="777600"/>
          </a:xfrm>
          <a:prstGeom prst="rect">
            <a:avLst/>
          </a:prstGeom>
        </p:spPr>
      </p:pic>
      <p:pic>
        <p:nvPicPr>
          <p:cNvPr id="49" name="Picture 48">
            <a:extLst>
              <a:ext uri="{FF2B5EF4-FFF2-40B4-BE49-F238E27FC236}">
                <a16:creationId xmlns:a16="http://schemas.microsoft.com/office/drawing/2014/main" id="{483D81B4-EFD7-A245-A9DB-B3AC7F5C2B87}"/>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429917" y="3529858"/>
            <a:ext cx="1524505" cy="777600"/>
          </a:xfrm>
          <a:prstGeom prst="rect">
            <a:avLst/>
          </a:prstGeom>
        </p:spPr>
      </p:pic>
      <p:sp>
        <p:nvSpPr>
          <p:cNvPr id="59" name="TextBox 58">
            <a:extLst>
              <a:ext uri="{FF2B5EF4-FFF2-40B4-BE49-F238E27FC236}">
                <a16:creationId xmlns:a16="http://schemas.microsoft.com/office/drawing/2014/main" id="{27A0C5F2-0795-9C45-B4EA-5E3E94CD0E81}"/>
              </a:ext>
            </a:extLst>
          </p:cNvPr>
          <p:cNvSpPr txBox="1"/>
          <p:nvPr/>
        </p:nvSpPr>
        <p:spPr>
          <a:xfrm>
            <a:off x="6937845" y="1471832"/>
            <a:ext cx="5049388" cy="4893647"/>
          </a:xfrm>
          <a:prstGeom prst="rect">
            <a:avLst/>
          </a:prstGeom>
          <a:noFill/>
        </p:spPr>
        <p:txBody>
          <a:bodyPr wrap="square" rtlCol="0">
            <a:spAutoFit/>
          </a:bodyPr>
          <a:lstStyle/>
          <a:p>
            <a:r>
              <a:rPr lang="en-US" sz="2400" dirty="0"/>
              <a:t>Gateway discovery for scalability</a:t>
            </a:r>
          </a:p>
          <a:p>
            <a:endParaRPr lang="en-US" sz="2400" dirty="0"/>
          </a:p>
          <a:p>
            <a:r>
              <a:rPr lang="en-US" sz="2400" dirty="0"/>
              <a:t>Supports IoT device handling</a:t>
            </a:r>
          </a:p>
          <a:p>
            <a:endParaRPr lang="en-US" sz="2400" dirty="0"/>
          </a:p>
          <a:p>
            <a:r>
              <a:rPr lang="en-US" sz="2400" dirty="0"/>
              <a:t>Encapsulates current network</a:t>
            </a:r>
          </a:p>
          <a:p>
            <a:endParaRPr lang="en-US" sz="2400" dirty="0"/>
          </a:p>
          <a:p>
            <a:r>
              <a:rPr lang="en-US" sz="2400" dirty="0"/>
              <a:t>Distributed services to handle devices, applications, and data streams</a:t>
            </a:r>
          </a:p>
          <a:p>
            <a:endParaRPr lang="en-US" sz="2400" dirty="0"/>
          </a:p>
          <a:p>
            <a:r>
              <a:rPr lang="en-US" sz="2400" dirty="0"/>
              <a:t>Device interaction API hides underlying network complexity from apps</a:t>
            </a:r>
          </a:p>
          <a:p>
            <a:endParaRPr lang="en-US" sz="2400" dirty="0"/>
          </a:p>
          <a:p>
            <a:r>
              <a:rPr lang="en-US" sz="2400" dirty="0"/>
              <a:t>Provides remote management</a:t>
            </a:r>
          </a:p>
        </p:txBody>
      </p:sp>
    </p:spTree>
    <p:custDataLst>
      <p:tags r:id="rId1"/>
    </p:custDataLst>
    <p:extLst>
      <p:ext uri="{BB962C8B-B14F-4D97-AF65-F5344CB8AC3E}">
        <p14:creationId xmlns:p14="http://schemas.microsoft.com/office/powerpoint/2010/main" val="763124029"/>
      </p:ext>
    </p:extLst>
  </p:cSld>
  <p:clrMapOvr>
    <a:masterClrMapping/>
  </p:clrMapOvr>
  <mc:AlternateContent xmlns:mc="http://schemas.openxmlformats.org/markup-compatibility/2006" xmlns:p14="http://schemas.microsoft.com/office/powerpoint/2010/main">
    <mc:Choice Requires="p14">
      <p:transition spd="slow" p14:dur="2000" advTm="39548"/>
    </mc:Choice>
    <mc:Fallback xmlns="">
      <p:transition spd="slow" advTm="39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6"/>
                                        </p:tgtEl>
                                        <p:attrNameLst>
                                          <p:attrName>style.opacity</p:attrName>
                                        </p:attrNameLst>
                                      </p:cBhvr>
                                      <p:to>
                                        <p:strVal val="0.1"/>
                                      </p:to>
                                    </p:set>
                                    <p:animEffect filter="image" prLst="opacity: 0.1">
                                      <p:cBhvr rctx="IE">
                                        <p:cTn id="7" dur="indefinite"/>
                                        <p:tgtEl>
                                          <p:spTgt spid="36"/>
                                        </p:tgtEl>
                                      </p:cBhvr>
                                    </p:animEffect>
                                  </p:childTnLst>
                                </p:cTn>
                              </p:par>
                              <p:par>
                                <p:cTn id="8" presetID="9" presetClass="emph" presetSubtype="0" nodeType="withEffect">
                                  <p:stCondLst>
                                    <p:cond delay="0"/>
                                  </p:stCondLst>
                                  <p:childTnLst>
                                    <p:set>
                                      <p:cBhvr>
                                        <p:cTn id="9" dur="indefinite"/>
                                        <p:tgtEl>
                                          <p:spTgt spid="39"/>
                                        </p:tgtEl>
                                        <p:attrNameLst>
                                          <p:attrName>style.opacity</p:attrName>
                                        </p:attrNameLst>
                                      </p:cBhvr>
                                      <p:to>
                                        <p:strVal val="0.1"/>
                                      </p:to>
                                    </p:set>
                                    <p:animEffect filter="image" prLst="opacity: 0.1">
                                      <p:cBhvr rctx="IE">
                                        <p:cTn id="10" dur="indefinite"/>
                                        <p:tgtEl>
                                          <p:spTgt spid="39"/>
                                        </p:tgtEl>
                                      </p:cBhvr>
                                    </p:animEffect>
                                  </p:childTnLst>
                                </p:cTn>
                              </p:par>
                              <p:par>
                                <p:cTn id="11" presetID="9" presetClass="emph" presetSubtype="0" nodeType="withEffect">
                                  <p:stCondLst>
                                    <p:cond delay="0"/>
                                  </p:stCondLst>
                                  <p:childTnLst>
                                    <p:set>
                                      <p:cBhvr>
                                        <p:cTn id="12" dur="indefinite"/>
                                        <p:tgtEl>
                                          <p:spTgt spid="40"/>
                                        </p:tgtEl>
                                        <p:attrNameLst>
                                          <p:attrName>style.opacity</p:attrName>
                                        </p:attrNameLst>
                                      </p:cBhvr>
                                      <p:to>
                                        <p:strVal val="0.1"/>
                                      </p:to>
                                    </p:set>
                                    <p:animEffect filter="image" prLst="opacity: 0.1">
                                      <p:cBhvr rctx="IE">
                                        <p:cTn id="13" dur="indefinite"/>
                                        <p:tgtEl>
                                          <p:spTgt spid="40"/>
                                        </p:tgtEl>
                                      </p:cBhvr>
                                    </p:animEffect>
                                  </p:childTnLst>
                                </p:cTn>
                              </p:par>
                              <p:par>
                                <p:cTn id="14" presetID="9" presetClass="emph" presetSubtype="0" nodeType="withEffect">
                                  <p:stCondLst>
                                    <p:cond delay="0"/>
                                  </p:stCondLst>
                                  <p:childTnLst>
                                    <p:set>
                                      <p:cBhvr>
                                        <p:cTn id="15" dur="indefinite"/>
                                        <p:tgtEl>
                                          <p:spTgt spid="42"/>
                                        </p:tgtEl>
                                        <p:attrNameLst>
                                          <p:attrName>style.opacity</p:attrName>
                                        </p:attrNameLst>
                                      </p:cBhvr>
                                      <p:to>
                                        <p:strVal val="0.1"/>
                                      </p:to>
                                    </p:set>
                                    <p:animEffect filter="image" prLst="opacity: 0.1">
                                      <p:cBhvr rctx="IE">
                                        <p:cTn id="16" dur="indefinite"/>
                                        <p:tgtEl>
                                          <p:spTgt spid="42"/>
                                        </p:tgtEl>
                                      </p:cBhvr>
                                    </p:animEffect>
                                  </p:childTnLst>
                                </p:cTn>
                              </p:par>
                              <p:par>
                                <p:cTn id="17" presetID="9" presetClass="emph" presetSubtype="0" nodeType="withEffect">
                                  <p:stCondLst>
                                    <p:cond delay="0"/>
                                  </p:stCondLst>
                                  <p:childTnLst>
                                    <p:set>
                                      <p:cBhvr>
                                        <p:cTn id="18" dur="indefinite"/>
                                        <p:tgtEl>
                                          <p:spTgt spid="48"/>
                                        </p:tgtEl>
                                        <p:attrNameLst>
                                          <p:attrName>style.opacity</p:attrName>
                                        </p:attrNameLst>
                                      </p:cBhvr>
                                      <p:to>
                                        <p:strVal val="0.1"/>
                                      </p:to>
                                    </p:set>
                                    <p:animEffect filter="image" prLst="opacity: 0.1">
                                      <p:cBhvr rctx="IE">
                                        <p:cTn id="19" dur="indefinite"/>
                                        <p:tgtEl>
                                          <p:spTgt spid="48"/>
                                        </p:tgtEl>
                                      </p:cBhvr>
                                    </p:animEffect>
                                  </p:childTnLst>
                                </p:cTn>
                              </p:par>
                              <p:par>
                                <p:cTn id="20" presetID="9" presetClass="emph" presetSubtype="0" nodeType="withEffect">
                                  <p:stCondLst>
                                    <p:cond delay="0"/>
                                  </p:stCondLst>
                                  <p:childTnLst>
                                    <p:set>
                                      <p:cBhvr>
                                        <p:cTn id="21" dur="indefinite"/>
                                        <p:tgtEl>
                                          <p:spTgt spid="46"/>
                                        </p:tgtEl>
                                        <p:attrNameLst>
                                          <p:attrName>style.opacity</p:attrName>
                                        </p:attrNameLst>
                                      </p:cBhvr>
                                      <p:to>
                                        <p:strVal val="0.1"/>
                                      </p:to>
                                    </p:set>
                                    <p:animEffect filter="image" prLst="opacity: 0.1">
                                      <p:cBhvr rctx="IE">
                                        <p:cTn id="22" dur="indefinite"/>
                                        <p:tgtEl>
                                          <p:spTgt spid="46"/>
                                        </p:tgtEl>
                                      </p:cBhvr>
                                    </p:animEffect>
                                  </p:childTnLst>
                                </p:cTn>
                              </p:par>
                              <p:par>
                                <p:cTn id="23" presetID="9" presetClass="emph" presetSubtype="0" nodeType="withEffect">
                                  <p:stCondLst>
                                    <p:cond delay="0"/>
                                  </p:stCondLst>
                                  <p:childTnLst>
                                    <p:set>
                                      <p:cBhvr>
                                        <p:cTn id="24" dur="indefinite"/>
                                        <p:tgtEl>
                                          <p:spTgt spid="49"/>
                                        </p:tgtEl>
                                        <p:attrNameLst>
                                          <p:attrName>style.opacity</p:attrName>
                                        </p:attrNameLst>
                                      </p:cBhvr>
                                      <p:to>
                                        <p:strVal val="0.1"/>
                                      </p:to>
                                    </p:set>
                                    <p:animEffect filter="image" prLst="opacity: 0.1">
                                      <p:cBhvr rctx="IE">
                                        <p:cTn id="25" dur="indefinite"/>
                                        <p:tgtEl>
                                          <p:spTgt spid="49"/>
                                        </p:tgtEl>
                                      </p:cBhvr>
                                    </p:animEffect>
                                  </p:childTnLst>
                                </p:cTn>
                              </p:par>
                              <p:par>
                                <p:cTn id="26" presetID="9" presetClass="emph" presetSubtype="0" nodeType="withEffect">
                                  <p:stCondLst>
                                    <p:cond delay="0"/>
                                  </p:stCondLst>
                                  <p:childTnLst>
                                    <p:set>
                                      <p:cBhvr>
                                        <p:cTn id="27" dur="indefinite"/>
                                        <p:tgtEl>
                                          <p:spTgt spid="47"/>
                                        </p:tgtEl>
                                        <p:attrNameLst>
                                          <p:attrName>style.opacity</p:attrName>
                                        </p:attrNameLst>
                                      </p:cBhvr>
                                      <p:to>
                                        <p:strVal val="0.1"/>
                                      </p:to>
                                    </p:set>
                                    <p:animEffect filter="image" prLst="opacity: 0.1">
                                      <p:cBhvr rctx="IE">
                                        <p:cTn id="28" dur="indefinite"/>
                                        <p:tgtEl>
                                          <p:spTgt spid="4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59">
                                            <p:txEl>
                                              <p:pRg st="0" end="0"/>
                                            </p:txEl>
                                          </p:spTgt>
                                        </p:tgtEl>
                                        <p:attrNameLst>
                                          <p:attrName>style.visibility</p:attrName>
                                        </p:attrNameLst>
                                      </p:cBhvr>
                                      <p:to>
                                        <p:strVal val="visible"/>
                                      </p:to>
                                    </p:set>
                                    <p:animEffect transition="in" filter="dissolve">
                                      <p:cBhvr>
                                        <p:cTn id="31" dur="500"/>
                                        <p:tgtEl>
                                          <p:spTgt spid="59">
                                            <p:txEl>
                                              <p:pRg st="0" end="0"/>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9">
                                            <p:txEl>
                                              <p:pRg st="2" end="2"/>
                                            </p:txEl>
                                          </p:spTgt>
                                        </p:tgtEl>
                                        <p:attrNameLst>
                                          <p:attrName>style.visibility</p:attrName>
                                        </p:attrNameLst>
                                      </p:cBhvr>
                                      <p:to>
                                        <p:strVal val="visible"/>
                                      </p:to>
                                    </p:set>
                                    <p:animEffect transition="in" filter="dissolve">
                                      <p:cBhvr>
                                        <p:cTn id="34" dur="500"/>
                                        <p:tgtEl>
                                          <p:spTgt spid="59">
                                            <p:txEl>
                                              <p:pRg st="2" end="2"/>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59">
                                            <p:txEl>
                                              <p:pRg st="4" end="4"/>
                                            </p:txEl>
                                          </p:spTgt>
                                        </p:tgtEl>
                                        <p:attrNameLst>
                                          <p:attrName>style.visibility</p:attrName>
                                        </p:attrNameLst>
                                      </p:cBhvr>
                                      <p:to>
                                        <p:strVal val="visible"/>
                                      </p:to>
                                    </p:set>
                                    <p:animEffect transition="in" filter="dissolve">
                                      <p:cBhvr>
                                        <p:cTn id="37" dur="500"/>
                                        <p:tgtEl>
                                          <p:spTgt spid="59">
                                            <p:txEl>
                                              <p:pRg st="4" end="4"/>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59">
                                            <p:txEl>
                                              <p:pRg st="6" end="6"/>
                                            </p:txEl>
                                          </p:spTgt>
                                        </p:tgtEl>
                                        <p:attrNameLst>
                                          <p:attrName>style.visibility</p:attrName>
                                        </p:attrNameLst>
                                      </p:cBhvr>
                                      <p:to>
                                        <p:strVal val="visible"/>
                                      </p:to>
                                    </p:set>
                                    <p:animEffect transition="in" filter="dissolve">
                                      <p:cBhvr>
                                        <p:cTn id="40" dur="500"/>
                                        <p:tgtEl>
                                          <p:spTgt spid="59">
                                            <p:txEl>
                                              <p:pRg st="6" end="6"/>
                                            </p:txEl>
                                          </p:spTgt>
                                        </p:tgtEl>
                                      </p:cBhvr>
                                    </p:animEffect>
                                  </p:childTnLst>
                                </p:cTn>
                              </p:par>
                              <p:par>
                                <p:cTn id="41" presetID="9" presetClass="emph" presetSubtype="0" nodeType="withEffect">
                                  <p:stCondLst>
                                    <p:cond delay="0"/>
                                  </p:stCondLst>
                                  <p:childTnLst>
                                    <p:set>
                                      <p:cBhvr>
                                        <p:cTn id="42" dur="indefinite"/>
                                        <p:tgtEl>
                                          <p:spTgt spid="46"/>
                                        </p:tgtEl>
                                        <p:attrNameLst>
                                          <p:attrName>style.opacity</p:attrName>
                                        </p:attrNameLst>
                                      </p:cBhvr>
                                      <p:to>
                                        <p:strVal val="1"/>
                                      </p:to>
                                    </p:set>
                                    <p:animEffect filter="image" prLst="opacity: 1">
                                      <p:cBhvr rctx="IE">
                                        <p:cTn id="43" dur="indefinite"/>
                                        <p:tgtEl>
                                          <p:spTgt spid="46"/>
                                        </p:tgtEl>
                                      </p:cBhvr>
                                    </p:animEffect>
                                  </p:childTnLst>
                                </p:cTn>
                              </p:par>
                              <p:par>
                                <p:cTn id="44" presetID="9" presetClass="emph" presetSubtype="0" nodeType="withEffect">
                                  <p:stCondLst>
                                    <p:cond delay="0"/>
                                  </p:stCondLst>
                                  <p:childTnLst>
                                    <p:set>
                                      <p:cBhvr>
                                        <p:cTn id="45" dur="indefinite"/>
                                        <p:tgtEl>
                                          <p:spTgt spid="47"/>
                                        </p:tgtEl>
                                        <p:attrNameLst>
                                          <p:attrName>style.opacity</p:attrName>
                                        </p:attrNameLst>
                                      </p:cBhvr>
                                      <p:to>
                                        <p:strVal val="1"/>
                                      </p:to>
                                    </p:set>
                                    <p:animEffect filter="image" prLst="opacity: 1">
                                      <p:cBhvr rctx="IE">
                                        <p:cTn id="46" dur="indefinite"/>
                                        <p:tgtEl>
                                          <p:spTgt spid="47"/>
                                        </p:tgtEl>
                                      </p:cBhvr>
                                    </p:animEffect>
                                  </p:childTnLst>
                                </p:cTn>
                              </p:par>
                              <p:par>
                                <p:cTn id="47" presetID="9" presetClass="emph" presetSubtype="0" nodeType="withEffect">
                                  <p:stCondLst>
                                    <p:cond delay="0"/>
                                  </p:stCondLst>
                                  <p:childTnLst>
                                    <p:set>
                                      <p:cBhvr>
                                        <p:cTn id="48" dur="indefinite"/>
                                        <p:tgtEl>
                                          <p:spTgt spid="48"/>
                                        </p:tgtEl>
                                        <p:attrNameLst>
                                          <p:attrName>style.opacity</p:attrName>
                                        </p:attrNameLst>
                                      </p:cBhvr>
                                      <p:to>
                                        <p:strVal val="1"/>
                                      </p:to>
                                    </p:set>
                                    <p:animEffect filter="image" prLst="opacity: 1">
                                      <p:cBhvr rctx="IE">
                                        <p:cTn id="49" dur="indefinite"/>
                                        <p:tgtEl>
                                          <p:spTgt spid="48"/>
                                        </p:tgtEl>
                                      </p:cBhvr>
                                    </p:animEffect>
                                  </p:childTnLst>
                                </p:cTn>
                              </p:par>
                              <p:par>
                                <p:cTn id="50" presetID="9" presetClass="emph" presetSubtype="0" nodeType="withEffect">
                                  <p:stCondLst>
                                    <p:cond delay="0"/>
                                  </p:stCondLst>
                                  <p:childTnLst>
                                    <p:set>
                                      <p:cBhvr>
                                        <p:cTn id="51" dur="indefinite"/>
                                        <p:tgtEl>
                                          <p:spTgt spid="49"/>
                                        </p:tgtEl>
                                        <p:attrNameLst>
                                          <p:attrName>style.opacity</p:attrName>
                                        </p:attrNameLst>
                                      </p:cBhvr>
                                      <p:to>
                                        <p:strVal val="1"/>
                                      </p:to>
                                    </p:set>
                                    <p:animEffect filter="image" prLst="opacity: 1">
                                      <p:cBhvr rctx="IE">
                                        <p:cTn id="52" dur="indefinite"/>
                                        <p:tgtEl>
                                          <p:spTgt spid="49"/>
                                        </p:tgtEl>
                                      </p:cBhvr>
                                    </p:animEffect>
                                  </p:childTnLst>
                                </p:cTn>
                              </p:par>
                              <p:par>
                                <p:cTn id="53" presetID="9"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dissolve">
                                      <p:cBhvr>
                                        <p:cTn id="55" dur="500"/>
                                        <p:tgtEl>
                                          <p:spTgt spid="46"/>
                                        </p:tgtEl>
                                      </p:cBhvr>
                                    </p:animEffect>
                                  </p:childTnLst>
                                </p:cTn>
                              </p:par>
                              <p:par>
                                <p:cTn id="56" presetID="9" presetClass="entr" presetSubtype="0" fill="hold"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dissolve">
                                      <p:cBhvr>
                                        <p:cTn id="58" dur="500"/>
                                        <p:tgtEl>
                                          <p:spTgt spid="47"/>
                                        </p:tgtEl>
                                      </p:cBhvr>
                                    </p:animEffect>
                                  </p:childTnLst>
                                </p:cTn>
                              </p:par>
                              <p:par>
                                <p:cTn id="59" presetID="9" presetClass="entr" presetSubtype="0" fill="hold"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dissolve">
                                      <p:cBhvr>
                                        <p:cTn id="61" dur="500"/>
                                        <p:tgtEl>
                                          <p:spTgt spid="48"/>
                                        </p:tgtEl>
                                      </p:cBhvr>
                                    </p:animEffect>
                                  </p:childTnLst>
                                </p:cTn>
                              </p:par>
                              <p:par>
                                <p:cTn id="62" presetID="9" presetClass="entr" presetSubtype="0" fill="hold" nodeType="with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dissolve">
                                      <p:cBhvr>
                                        <p:cTn id="64" dur="500"/>
                                        <p:tgtEl>
                                          <p:spTgt spid="49"/>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59">
                                            <p:txEl>
                                              <p:pRg st="8" end="8"/>
                                            </p:txEl>
                                          </p:spTgt>
                                        </p:tgtEl>
                                        <p:attrNameLst>
                                          <p:attrName>style.visibility</p:attrName>
                                        </p:attrNameLst>
                                      </p:cBhvr>
                                      <p:to>
                                        <p:strVal val="visible"/>
                                      </p:to>
                                    </p:set>
                                    <p:animEffect transition="in" filter="dissolve">
                                      <p:cBhvr>
                                        <p:cTn id="69" dur="500"/>
                                        <p:tgtEl>
                                          <p:spTgt spid="59">
                                            <p:txEl>
                                              <p:pRg st="8" end="8"/>
                                            </p:txEl>
                                          </p:spTgt>
                                        </p:tgtEl>
                                      </p:cBhvr>
                                    </p:animEffect>
                                  </p:childTnLst>
                                </p:cTn>
                              </p:par>
                              <p:par>
                                <p:cTn id="70" presetID="9" presetClass="emph" presetSubtype="0" nodeType="withEffect">
                                  <p:stCondLst>
                                    <p:cond delay="0"/>
                                  </p:stCondLst>
                                  <p:childTnLst>
                                    <p:set>
                                      <p:cBhvr>
                                        <p:cTn id="71" dur="indefinite"/>
                                        <p:tgtEl>
                                          <p:spTgt spid="40"/>
                                        </p:tgtEl>
                                        <p:attrNameLst>
                                          <p:attrName>style.opacity</p:attrName>
                                        </p:attrNameLst>
                                      </p:cBhvr>
                                      <p:to>
                                        <p:strVal val="1"/>
                                      </p:to>
                                    </p:set>
                                    <p:animEffect filter="image" prLst="opacity: 1">
                                      <p:cBhvr rctx="IE">
                                        <p:cTn id="72" dur="indefinite"/>
                                        <p:tgtEl>
                                          <p:spTgt spid="40"/>
                                        </p:tgtEl>
                                      </p:cBhvr>
                                    </p:animEffect>
                                  </p:childTnLst>
                                </p:cTn>
                              </p:par>
                              <p:par>
                                <p:cTn id="73" presetID="9" presetClass="emph" presetSubtype="0" nodeType="withEffect">
                                  <p:stCondLst>
                                    <p:cond delay="0"/>
                                  </p:stCondLst>
                                  <p:childTnLst>
                                    <p:set>
                                      <p:cBhvr>
                                        <p:cTn id="74" dur="indefinite"/>
                                        <p:tgtEl>
                                          <p:spTgt spid="36"/>
                                        </p:tgtEl>
                                        <p:attrNameLst>
                                          <p:attrName>style.opacity</p:attrName>
                                        </p:attrNameLst>
                                      </p:cBhvr>
                                      <p:to>
                                        <p:strVal val="1"/>
                                      </p:to>
                                    </p:set>
                                    <p:animEffect filter="image" prLst="opacity: 1">
                                      <p:cBhvr rctx="IE">
                                        <p:cTn id="75" dur="indefinite"/>
                                        <p:tgtEl>
                                          <p:spTgt spid="36"/>
                                        </p:tgtEl>
                                      </p:cBhvr>
                                    </p:animEffect>
                                  </p:childTnLst>
                                </p:cTn>
                              </p:par>
                              <p:par>
                                <p:cTn id="76" presetID="9" presetClass="entr" presetSubtype="0" fill="hold"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dissolve">
                                      <p:cBhvr>
                                        <p:cTn id="78" dur="500"/>
                                        <p:tgtEl>
                                          <p:spTgt spid="40"/>
                                        </p:tgtEl>
                                      </p:cBhvr>
                                    </p:animEffect>
                                  </p:childTnLst>
                                </p:cTn>
                              </p:par>
                              <p:par>
                                <p:cTn id="79" presetID="9" presetClass="entr" presetSubtype="0" fill="hold" nodeType="with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dissolve">
                                      <p:cBhvr>
                                        <p:cTn id="81" dur="500"/>
                                        <p:tgtEl>
                                          <p:spTgt spid="36"/>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59">
                                            <p:txEl>
                                              <p:pRg st="10" end="10"/>
                                            </p:txEl>
                                          </p:spTgt>
                                        </p:tgtEl>
                                        <p:attrNameLst>
                                          <p:attrName>style.visibility</p:attrName>
                                        </p:attrNameLst>
                                      </p:cBhvr>
                                      <p:to>
                                        <p:strVal val="visible"/>
                                      </p:to>
                                    </p:set>
                                    <p:animEffect transition="in" filter="dissolve">
                                      <p:cBhvr>
                                        <p:cTn id="86" dur="500"/>
                                        <p:tgtEl>
                                          <p:spTgt spid="59">
                                            <p:txEl>
                                              <p:pRg st="10" end="10"/>
                                            </p:txEl>
                                          </p:spTgt>
                                        </p:tgtEl>
                                      </p:cBhvr>
                                    </p:animEffect>
                                  </p:childTnLst>
                                </p:cTn>
                              </p:par>
                              <p:par>
                                <p:cTn id="87" presetID="9" presetClass="emph" presetSubtype="0" nodeType="withEffect">
                                  <p:stCondLst>
                                    <p:cond delay="0"/>
                                  </p:stCondLst>
                                  <p:childTnLst>
                                    <p:set>
                                      <p:cBhvr>
                                        <p:cTn id="88" dur="indefinite"/>
                                        <p:tgtEl>
                                          <p:spTgt spid="42"/>
                                        </p:tgtEl>
                                        <p:attrNameLst>
                                          <p:attrName>style.opacity</p:attrName>
                                        </p:attrNameLst>
                                      </p:cBhvr>
                                      <p:to>
                                        <p:strVal val="1"/>
                                      </p:to>
                                    </p:set>
                                    <p:animEffect filter="image" prLst="opacity: 1">
                                      <p:cBhvr rctx="IE">
                                        <p:cTn id="89" dur="indefinite"/>
                                        <p:tgtEl>
                                          <p:spTgt spid="42"/>
                                        </p:tgtEl>
                                      </p:cBhvr>
                                    </p:animEffect>
                                  </p:childTnLst>
                                </p:cTn>
                              </p:par>
                              <p:par>
                                <p:cTn id="90" presetID="9" presetClass="emph" presetSubtype="0" nodeType="withEffect">
                                  <p:stCondLst>
                                    <p:cond delay="0"/>
                                  </p:stCondLst>
                                  <p:childTnLst>
                                    <p:set>
                                      <p:cBhvr>
                                        <p:cTn id="91" dur="indefinite"/>
                                        <p:tgtEl>
                                          <p:spTgt spid="39"/>
                                        </p:tgtEl>
                                        <p:attrNameLst>
                                          <p:attrName>style.opacity</p:attrName>
                                        </p:attrNameLst>
                                      </p:cBhvr>
                                      <p:to>
                                        <p:strVal val="1"/>
                                      </p:to>
                                    </p:set>
                                    <p:animEffect filter="image" prLst="opacity: 1">
                                      <p:cBhvr rctx="IE">
                                        <p:cTn id="92" dur="indefinite"/>
                                        <p:tgtEl>
                                          <p:spTgt spid="39"/>
                                        </p:tgtEl>
                                      </p:cBhvr>
                                    </p:animEffect>
                                  </p:childTnLst>
                                </p:cTn>
                              </p:par>
                              <p:par>
                                <p:cTn id="93" presetID="9" presetClass="entr" presetSubtype="0" fill="hold" nodeType="with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dissolve">
                                      <p:cBhvr>
                                        <p:cTn id="95" dur="500"/>
                                        <p:tgtEl>
                                          <p:spTgt spid="42"/>
                                        </p:tgtEl>
                                      </p:cBhvr>
                                    </p:animEffect>
                                  </p:childTnLst>
                                </p:cTn>
                              </p:par>
                              <p:par>
                                <p:cTn id="96" presetID="9" presetClass="entr" presetSubtype="0" fill="hold" nodeType="with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dissolve">
                                      <p:cBhvr>
                                        <p:cTn id="9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2F5C3-F981-8E4A-B0AD-45D7CC0563E1}"/>
              </a:ext>
            </a:extLst>
          </p:cNvPr>
          <p:cNvSpPr>
            <a:spLocks noGrp="1"/>
          </p:cNvSpPr>
          <p:nvPr>
            <p:ph type="title"/>
          </p:nvPr>
        </p:nvSpPr>
        <p:spPr>
          <a:xfrm>
            <a:off x="711200" y="365125"/>
            <a:ext cx="10642600" cy="1325563"/>
          </a:xfrm>
        </p:spPr>
        <p:txBody>
          <a:bodyPr>
            <a:normAutofit/>
          </a:bodyPr>
          <a:lstStyle/>
          <a:p>
            <a:r>
              <a:rPr lang="en-US" sz="3600" dirty="0"/>
              <a:t>NexusEdge uses Device Locality to Schedule Applications</a:t>
            </a:r>
          </a:p>
        </p:txBody>
      </p:sp>
      <p:sp>
        <p:nvSpPr>
          <p:cNvPr id="4" name="Slide Number Placeholder 3">
            <a:extLst>
              <a:ext uri="{FF2B5EF4-FFF2-40B4-BE49-F238E27FC236}">
                <a16:creationId xmlns:a16="http://schemas.microsoft.com/office/drawing/2014/main" id="{E0B60FF9-AF21-E14B-81D5-B1DBFC4A71CD}"/>
              </a:ext>
            </a:extLst>
          </p:cNvPr>
          <p:cNvSpPr>
            <a:spLocks noGrp="1"/>
          </p:cNvSpPr>
          <p:nvPr>
            <p:ph type="sldNum" sz="quarter" idx="12"/>
          </p:nvPr>
        </p:nvSpPr>
        <p:spPr/>
        <p:txBody>
          <a:bodyPr/>
          <a:lstStyle/>
          <a:p>
            <a:fld id="{1DC0E942-C480-E741-9E4C-34974C0F70AA}" type="slidenum">
              <a:rPr lang="en-US" smtClean="0"/>
              <a:t>19</a:t>
            </a:fld>
            <a:endParaRPr lang="en-US" dirty="0"/>
          </a:p>
        </p:txBody>
      </p:sp>
      <p:pic>
        <p:nvPicPr>
          <p:cNvPr id="21" name="Picture 20">
            <a:extLst>
              <a:ext uri="{FF2B5EF4-FFF2-40B4-BE49-F238E27FC236}">
                <a16:creationId xmlns:a16="http://schemas.microsoft.com/office/drawing/2014/main" id="{8EB7B458-1BE0-4246-BF6B-C48473871E39}"/>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4047478" y="3317316"/>
            <a:ext cx="1069663" cy="762135"/>
          </a:xfrm>
          <a:prstGeom prst="rect">
            <a:avLst/>
          </a:prstGeom>
        </p:spPr>
      </p:pic>
      <p:sp>
        <p:nvSpPr>
          <p:cNvPr id="22" name="TextBox 21">
            <a:extLst>
              <a:ext uri="{FF2B5EF4-FFF2-40B4-BE49-F238E27FC236}">
                <a16:creationId xmlns:a16="http://schemas.microsoft.com/office/drawing/2014/main" id="{F842D22B-2C9A-6F44-B44A-A3E430C40859}"/>
              </a:ext>
            </a:extLst>
          </p:cNvPr>
          <p:cNvSpPr txBox="1"/>
          <p:nvPr/>
        </p:nvSpPr>
        <p:spPr>
          <a:xfrm>
            <a:off x="3996371" y="4076459"/>
            <a:ext cx="1170705" cy="369332"/>
          </a:xfrm>
          <a:prstGeom prst="rect">
            <a:avLst/>
          </a:prstGeom>
          <a:noFill/>
        </p:spPr>
        <p:txBody>
          <a:bodyPr wrap="none" rtlCol="0">
            <a:spAutoFit/>
          </a:bodyPr>
          <a:lstStyle/>
          <a:p>
            <a:r>
              <a:rPr lang="en-US" dirty="0"/>
              <a:t>Gateway 1</a:t>
            </a:r>
          </a:p>
        </p:txBody>
      </p:sp>
      <p:grpSp>
        <p:nvGrpSpPr>
          <p:cNvPr id="7179" name="Group 7178">
            <a:extLst>
              <a:ext uri="{FF2B5EF4-FFF2-40B4-BE49-F238E27FC236}">
                <a16:creationId xmlns:a16="http://schemas.microsoft.com/office/drawing/2014/main" id="{D1E92403-8627-6643-8239-64FF8280F89D}"/>
              </a:ext>
            </a:extLst>
          </p:cNvPr>
          <p:cNvGrpSpPr/>
          <p:nvPr/>
        </p:nvGrpSpPr>
        <p:grpSpPr>
          <a:xfrm>
            <a:off x="6167818" y="3402035"/>
            <a:ext cx="1170705" cy="1097759"/>
            <a:chOff x="7169917" y="3374801"/>
            <a:chExt cx="1170705" cy="1097759"/>
          </a:xfrm>
        </p:grpSpPr>
        <p:pic>
          <p:nvPicPr>
            <p:cNvPr id="20" name="Picture 19">
              <a:extLst>
                <a:ext uri="{FF2B5EF4-FFF2-40B4-BE49-F238E27FC236}">
                  <a16:creationId xmlns:a16="http://schemas.microsoft.com/office/drawing/2014/main" id="{6715E329-12C6-D246-9F0F-EEFA291044F0}"/>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7219852" y="3374801"/>
              <a:ext cx="1069663" cy="762135"/>
            </a:xfrm>
            <a:prstGeom prst="rect">
              <a:avLst/>
            </a:prstGeom>
          </p:spPr>
        </p:pic>
        <p:sp>
          <p:nvSpPr>
            <p:cNvPr id="23" name="TextBox 22">
              <a:extLst>
                <a:ext uri="{FF2B5EF4-FFF2-40B4-BE49-F238E27FC236}">
                  <a16:creationId xmlns:a16="http://schemas.microsoft.com/office/drawing/2014/main" id="{71031CF0-C6C5-6F40-8EBC-468C5B537675}"/>
                </a:ext>
              </a:extLst>
            </p:cNvPr>
            <p:cNvSpPr txBox="1"/>
            <p:nvPr/>
          </p:nvSpPr>
          <p:spPr>
            <a:xfrm>
              <a:off x="7169917" y="4103228"/>
              <a:ext cx="1170705" cy="369332"/>
            </a:xfrm>
            <a:prstGeom prst="rect">
              <a:avLst/>
            </a:prstGeom>
            <a:noFill/>
          </p:spPr>
          <p:txBody>
            <a:bodyPr wrap="none" rtlCol="0">
              <a:spAutoFit/>
            </a:bodyPr>
            <a:lstStyle/>
            <a:p>
              <a:r>
                <a:rPr lang="en-US" dirty="0"/>
                <a:t>Gateway 2</a:t>
              </a:r>
            </a:p>
          </p:txBody>
        </p:sp>
      </p:grpSp>
      <p:grpSp>
        <p:nvGrpSpPr>
          <p:cNvPr id="7181" name="Group 7180">
            <a:extLst>
              <a:ext uri="{FF2B5EF4-FFF2-40B4-BE49-F238E27FC236}">
                <a16:creationId xmlns:a16="http://schemas.microsoft.com/office/drawing/2014/main" id="{913F4751-5616-8647-8387-11FD5C0ADD10}"/>
              </a:ext>
            </a:extLst>
          </p:cNvPr>
          <p:cNvGrpSpPr/>
          <p:nvPr/>
        </p:nvGrpSpPr>
        <p:grpSpPr>
          <a:xfrm>
            <a:off x="8174417" y="3395542"/>
            <a:ext cx="1170705" cy="1098367"/>
            <a:chOff x="9155988" y="2370573"/>
            <a:chExt cx="1170705" cy="1098367"/>
          </a:xfrm>
        </p:grpSpPr>
        <p:pic>
          <p:nvPicPr>
            <p:cNvPr id="18" name="Picture 17">
              <a:extLst>
                <a:ext uri="{FF2B5EF4-FFF2-40B4-BE49-F238E27FC236}">
                  <a16:creationId xmlns:a16="http://schemas.microsoft.com/office/drawing/2014/main" id="{CCD37CF9-B581-A742-9584-B0A7949C4149}"/>
                </a:ext>
              </a:extLst>
            </p:cNvPr>
            <p:cNvPicPr>
              <a:picLocks noChangeAspect="1"/>
            </p:cNvPicPr>
            <p:nvPr/>
          </p:nvPicPr>
          <p:blipFill>
            <a:blip r:embed="rId4"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9205923" y="2370573"/>
              <a:ext cx="1069663" cy="762135"/>
            </a:xfrm>
            <a:prstGeom prst="rect">
              <a:avLst/>
            </a:prstGeom>
          </p:spPr>
        </p:pic>
        <p:sp>
          <p:nvSpPr>
            <p:cNvPr id="24" name="TextBox 23">
              <a:extLst>
                <a:ext uri="{FF2B5EF4-FFF2-40B4-BE49-F238E27FC236}">
                  <a16:creationId xmlns:a16="http://schemas.microsoft.com/office/drawing/2014/main" id="{D87B1886-F90D-8D4D-97EF-966A348C97AA}"/>
                </a:ext>
              </a:extLst>
            </p:cNvPr>
            <p:cNvSpPr txBox="1"/>
            <p:nvPr/>
          </p:nvSpPr>
          <p:spPr>
            <a:xfrm>
              <a:off x="9155988" y="3099608"/>
              <a:ext cx="1170705" cy="369332"/>
            </a:xfrm>
            <a:prstGeom prst="rect">
              <a:avLst/>
            </a:prstGeom>
            <a:noFill/>
          </p:spPr>
          <p:txBody>
            <a:bodyPr wrap="none" rtlCol="0">
              <a:spAutoFit/>
            </a:bodyPr>
            <a:lstStyle/>
            <a:p>
              <a:r>
                <a:rPr lang="en-US" dirty="0"/>
                <a:t>Gateway 3</a:t>
              </a:r>
            </a:p>
          </p:txBody>
        </p:sp>
      </p:grpSp>
      <p:grpSp>
        <p:nvGrpSpPr>
          <p:cNvPr id="7183" name="Group 7182">
            <a:extLst>
              <a:ext uri="{FF2B5EF4-FFF2-40B4-BE49-F238E27FC236}">
                <a16:creationId xmlns:a16="http://schemas.microsoft.com/office/drawing/2014/main" id="{E0C767EA-7A40-A748-92A3-76F3DDF462D2}"/>
              </a:ext>
            </a:extLst>
          </p:cNvPr>
          <p:cNvGrpSpPr/>
          <p:nvPr/>
        </p:nvGrpSpPr>
        <p:grpSpPr>
          <a:xfrm>
            <a:off x="10480775" y="3432826"/>
            <a:ext cx="1170705" cy="1104179"/>
            <a:chOff x="9111156" y="4773553"/>
            <a:chExt cx="1170705" cy="1104179"/>
          </a:xfrm>
        </p:grpSpPr>
        <p:pic>
          <p:nvPicPr>
            <p:cNvPr id="19" name="Picture 18">
              <a:extLst>
                <a:ext uri="{FF2B5EF4-FFF2-40B4-BE49-F238E27FC236}">
                  <a16:creationId xmlns:a16="http://schemas.microsoft.com/office/drawing/2014/main" id="{65C93E73-2BCB-5446-9839-B7949BED43D2}"/>
                </a:ext>
              </a:extLst>
            </p:cNvPr>
            <p:cNvPicPr>
              <a:picLocks noChangeAspect="1"/>
            </p:cNvPicPr>
            <p:nvPr/>
          </p:nvPicPr>
          <p:blipFill>
            <a:blip r:embed="rId4" cstate="screen">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9161091" y="4773553"/>
              <a:ext cx="1069663" cy="762135"/>
            </a:xfrm>
            <a:prstGeom prst="rect">
              <a:avLst/>
            </a:prstGeom>
          </p:spPr>
        </p:pic>
        <p:sp>
          <p:nvSpPr>
            <p:cNvPr id="25" name="TextBox 24">
              <a:extLst>
                <a:ext uri="{FF2B5EF4-FFF2-40B4-BE49-F238E27FC236}">
                  <a16:creationId xmlns:a16="http://schemas.microsoft.com/office/drawing/2014/main" id="{B3868C02-573A-F542-BDF0-AC39E3FCC0C0}"/>
                </a:ext>
              </a:extLst>
            </p:cNvPr>
            <p:cNvSpPr txBox="1"/>
            <p:nvPr/>
          </p:nvSpPr>
          <p:spPr>
            <a:xfrm>
              <a:off x="9111156" y="5508400"/>
              <a:ext cx="1170705" cy="369332"/>
            </a:xfrm>
            <a:prstGeom prst="rect">
              <a:avLst/>
            </a:prstGeom>
            <a:noFill/>
          </p:spPr>
          <p:txBody>
            <a:bodyPr wrap="none" rtlCol="0">
              <a:spAutoFit/>
            </a:bodyPr>
            <a:lstStyle/>
            <a:p>
              <a:r>
                <a:rPr lang="en-US" dirty="0"/>
                <a:t>Gateway 4</a:t>
              </a:r>
            </a:p>
          </p:txBody>
        </p:sp>
      </p:grpSp>
      <p:grpSp>
        <p:nvGrpSpPr>
          <p:cNvPr id="7168" name="Group 7167">
            <a:extLst>
              <a:ext uri="{FF2B5EF4-FFF2-40B4-BE49-F238E27FC236}">
                <a16:creationId xmlns:a16="http://schemas.microsoft.com/office/drawing/2014/main" id="{9C15B3B5-E6F5-4740-BB40-D50097E702A7}"/>
              </a:ext>
            </a:extLst>
          </p:cNvPr>
          <p:cNvGrpSpPr/>
          <p:nvPr/>
        </p:nvGrpSpPr>
        <p:grpSpPr>
          <a:xfrm>
            <a:off x="3389436" y="4966390"/>
            <a:ext cx="1199611" cy="1389960"/>
            <a:chOff x="5051927" y="1552883"/>
            <a:chExt cx="1242456" cy="1439603"/>
          </a:xfrm>
        </p:grpSpPr>
        <p:pic>
          <p:nvPicPr>
            <p:cNvPr id="28" name="Picture 27">
              <a:extLst>
                <a:ext uri="{FF2B5EF4-FFF2-40B4-BE49-F238E27FC236}">
                  <a16:creationId xmlns:a16="http://schemas.microsoft.com/office/drawing/2014/main" id="{09FBD48D-D475-F442-843D-BB0BA6478F5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3756" t="13642" r="15115" b="14383"/>
            <a:stretch/>
          </p:blipFill>
          <p:spPr>
            <a:xfrm>
              <a:off x="5150079" y="1552883"/>
              <a:ext cx="985701" cy="997435"/>
            </a:xfrm>
            <a:prstGeom prst="rect">
              <a:avLst/>
            </a:prstGeom>
          </p:spPr>
        </p:pic>
        <p:sp>
          <p:nvSpPr>
            <p:cNvPr id="29" name="TextBox 28">
              <a:extLst>
                <a:ext uri="{FF2B5EF4-FFF2-40B4-BE49-F238E27FC236}">
                  <a16:creationId xmlns:a16="http://schemas.microsoft.com/office/drawing/2014/main" id="{ABA989E5-33BE-EB40-9819-F956363BC171}"/>
                </a:ext>
              </a:extLst>
            </p:cNvPr>
            <p:cNvSpPr txBox="1"/>
            <p:nvPr/>
          </p:nvSpPr>
          <p:spPr>
            <a:xfrm>
              <a:off x="5051927" y="2653932"/>
              <a:ext cx="1242456" cy="338554"/>
            </a:xfrm>
            <a:prstGeom prst="rect">
              <a:avLst/>
            </a:prstGeom>
            <a:noFill/>
          </p:spPr>
          <p:txBody>
            <a:bodyPr wrap="none" rtlCol="0">
              <a:spAutoFit/>
            </a:bodyPr>
            <a:lstStyle/>
            <a:p>
              <a:r>
                <a:rPr lang="en-US" sz="1600" dirty="0"/>
                <a:t>lightcontrol1</a:t>
              </a:r>
            </a:p>
          </p:txBody>
        </p:sp>
      </p:grpSp>
      <p:grpSp>
        <p:nvGrpSpPr>
          <p:cNvPr id="7173" name="Group 7172">
            <a:extLst>
              <a:ext uri="{FF2B5EF4-FFF2-40B4-BE49-F238E27FC236}">
                <a16:creationId xmlns:a16="http://schemas.microsoft.com/office/drawing/2014/main" id="{FACC1C51-CA5B-2145-92D2-179E5A962D1C}"/>
              </a:ext>
            </a:extLst>
          </p:cNvPr>
          <p:cNvGrpSpPr/>
          <p:nvPr/>
        </p:nvGrpSpPr>
        <p:grpSpPr>
          <a:xfrm>
            <a:off x="10507864" y="4974247"/>
            <a:ext cx="1242456" cy="1439603"/>
            <a:chOff x="10625544" y="4200786"/>
            <a:chExt cx="1242456" cy="1439603"/>
          </a:xfrm>
        </p:grpSpPr>
        <p:pic>
          <p:nvPicPr>
            <p:cNvPr id="32" name="Picture 31">
              <a:extLst>
                <a:ext uri="{FF2B5EF4-FFF2-40B4-BE49-F238E27FC236}">
                  <a16:creationId xmlns:a16="http://schemas.microsoft.com/office/drawing/2014/main" id="{BE982ADB-2E07-E34C-BADC-BC070995845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3756" t="13642" r="15115" b="14383"/>
            <a:stretch/>
          </p:blipFill>
          <p:spPr>
            <a:xfrm>
              <a:off x="10723696" y="4200786"/>
              <a:ext cx="985701" cy="997435"/>
            </a:xfrm>
            <a:prstGeom prst="rect">
              <a:avLst/>
            </a:prstGeom>
          </p:spPr>
        </p:pic>
        <p:sp>
          <p:nvSpPr>
            <p:cNvPr id="33" name="TextBox 32">
              <a:extLst>
                <a:ext uri="{FF2B5EF4-FFF2-40B4-BE49-F238E27FC236}">
                  <a16:creationId xmlns:a16="http://schemas.microsoft.com/office/drawing/2014/main" id="{AECC573B-3275-244E-8C17-83F563253E86}"/>
                </a:ext>
              </a:extLst>
            </p:cNvPr>
            <p:cNvSpPr txBox="1"/>
            <p:nvPr/>
          </p:nvSpPr>
          <p:spPr>
            <a:xfrm>
              <a:off x="10625544" y="5301835"/>
              <a:ext cx="1242456" cy="338554"/>
            </a:xfrm>
            <a:prstGeom prst="rect">
              <a:avLst/>
            </a:prstGeom>
            <a:noFill/>
          </p:spPr>
          <p:txBody>
            <a:bodyPr wrap="none" rtlCol="0">
              <a:spAutoFit/>
            </a:bodyPr>
            <a:lstStyle/>
            <a:p>
              <a:r>
                <a:rPr lang="en-US" sz="1600" dirty="0"/>
                <a:t>lightcontrol2</a:t>
              </a:r>
            </a:p>
          </p:txBody>
        </p:sp>
      </p:grpSp>
      <p:grpSp>
        <p:nvGrpSpPr>
          <p:cNvPr id="7174" name="Group 7173">
            <a:extLst>
              <a:ext uri="{FF2B5EF4-FFF2-40B4-BE49-F238E27FC236}">
                <a16:creationId xmlns:a16="http://schemas.microsoft.com/office/drawing/2014/main" id="{7670EB32-D7E5-B940-9876-811ECA40CD72}"/>
              </a:ext>
            </a:extLst>
          </p:cNvPr>
          <p:cNvGrpSpPr/>
          <p:nvPr/>
        </p:nvGrpSpPr>
        <p:grpSpPr>
          <a:xfrm>
            <a:off x="4916656" y="5350413"/>
            <a:ext cx="729110" cy="735359"/>
            <a:chOff x="5585739" y="4876536"/>
            <a:chExt cx="729110" cy="735359"/>
          </a:xfrm>
        </p:grpSpPr>
        <p:pic>
          <p:nvPicPr>
            <p:cNvPr id="34" name="Picture 33">
              <a:extLst>
                <a:ext uri="{FF2B5EF4-FFF2-40B4-BE49-F238E27FC236}">
                  <a16:creationId xmlns:a16="http://schemas.microsoft.com/office/drawing/2014/main" id="{ACEFA865-ED58-B447-A527-E319DBEB802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9628" t="12083" r="8714" b="14823"/>
            <a:stretch/>
          </p:blipFill>
          <p:spPr>
            <a:xfrm>
              <a:off x="5644517" y="4876536"/>
              <a:ext cx="622012" cy="343636"/>
            </a:xfrm>
            <a:prstGeom prst="rect">
              <a:avLst/>
            </a:prstGeom>
          </p:spPr>
        </p:pic>
        <p:sp>
          <p:nvSpPr>
            <p:cNvPr id="35" name="TextBox 34">
              <a:extLst>
                <a:ext uri="{FF2B5EF4-FFF2-40B4-BE49-F238E27FC236}">
                  <a16:creationId xmlns:a16="http://schemas.microsoft.com/office/drawing/2014/main" id="{5E98285D-A451-664B-B4DD-BFE5D69702E0}"/>
                </a:ext>
              </a:extLst>
            </p:cNvPr>
            <p:cNvSpPr txBox="1"/>
            <p:nvPr/>
          </p:nvSpPr>
          <p:spPr>
            <a:xfrm>
              <a:off x="5585739" y="5273341"/>
              <a:ext cx="729110" cy="338554"/>
            </a:xfrm>
            <a:prstGeom prst="rect">
              <a:avLst/>
            </a:prstGeom>
            <a:noFill/>
          </p:spPr>
          <p:txBody>
            <a:bodyPr wrap="none" rtlCol="0">
              <a:spAutoFit/>
            </a:bodyPr>
            <a:lstStyle/>
            <a:p>
              <a:r>
                <a:rPr lang="en-US" sz="1600" dirty="0"/>
                <a:t>temp1</a:t>
              </a:r>
            </a:p>
          </p:txBody>
        </p:sp>
      </p:grpSp>
      <p:grpSp>
        <p:nvGrpSpPr>
          <p:cNvPr id="63" name="Group 62">
            <a:extLst>
              <a:ext uri="{FF2B5EF4-FFF2-40B4-BE49-F238E27FC236}">
                <a16:creationId xmlns:a16="http://schemas.microsoft.com/office/drawing/2014/main" id="{9601E6E3-6D19-0F40-953B-BF0FE6729DCE}"/>
              </a:ext>
            </a:extLst>
          </p:cNvPr>
          <p:cNvGrpSpPr/>
          <p:nvPr/>
        </p:nvGrpSpPr>
        <p:grpSpPr>
          <a:xfrm>
            <a:off x="8895622" y="5364767"/>
            <a:ext cx="729110" cy="735359"/>
            <a:chOff x="7977370" y="5152402"/>
            <a:chExt cx="729110" cy="735359"/>
          </a:xfrm>
        </p:grpSpPr>
        <p:pic>
          <p:nvPicPr>
            <p:cNvPr id="36" name="Picture 35">
              <a:extLst>
                <a:ext uri="{FF2B5EF4-FFF2-40B4-BE49-F238E27FC236}">
                  <a16:creationId xmlns:a16="http://schemas.microsoft.com/office/drawing/2014/main" id="{A79B36D4-D396-5C40-A6FF-53A3FE38844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9628" t="12083" r="8714" b="14823"/>
            <a:stretch/>
          </p:blipFill>
          <p:spPr>
            <a:xfrm>
              <a:off x="8036148" y="5152402"/>
              <a:ext cx="622012" cy="343636"/>
            </a:xfrm>
            <a:prstGeom prst="rect">
              <a:avLst/>
            </a:prstGeom>
          </p:spPr>
        </p:pic>
        <p:sp>
          <p:nvSpPr>
            <p:cNvPr id="37" name="TextBox 36">
              <a:extLst>
                <a:ext uri="{FF2B5EF4-FFF2-40B4-BE49-F238E27FC236}">
                  <a16:creationId xmlns:a16="http://schemas.microsoft.com/office/drawing/2014/main" id="{CE7ACBB2-D933-1C43-B4B1-BC8FAFD98109}"/>
                </a:ext>
              </a:extLst>
            </p:cNvPr>
            <p:cNvSpPr txBox="1"/>
            <p:nvPr/>
          </p:nvSpPr>
          <p:spPr>
            <a:xfrm>
              <a:off x="7977370" y="5549207"/>
              <a:ext cx="729110" cy="338554"/>
            </a:xfrm>
            <a:prstGeom prst="rect">
              <a:avLst/>
            </a:prstGeom>
            <a:noFill/>
          </p:spPr>
          <p:txBody>
            <a:bodyPr wrap="none" rtlCol="0">
              <a:spAutoFit/>
            </a:bodyPr>
            <a:lstStyle/>
            <a:p>
              <a:r>
                <a:rPr lang="en-US" sz="1600" dirty="0"/>
                <a:t>temp3</a:t>
              </a:r>
            </a:p>
          </p:txBody>
        </p:sp>
      </p:grpSp>
      <p:cxnSp>
        <p:nvCxnSpPr>
          <p:cNvPr id="40" name="Elbow Connector 62">
            <a:extLst>
              <a:ext uri="{FF2B5EF4-FFF2-40B4-BE49-F238E27FC236}">
                <a16:creationId xmlns:a16="http://schemas.microsoft.com/office/drawing/2014/main" id="{13666D5A-5BEE-AC49-AE11-7EE4C6063D2D}"/>
              </a:ext>
            </a:extLst>
          </p:cNvPr>
          <p:cNvCxnSpPr>
            <a:cxnSpLocks/>
          </p:cNvCxnSpPr>
          <p:nvPr/>
        </p:nvCxnSpPr>
        <p:spPr>
          <a:xfrm flipH="1">
            <a:off x="3819656" y="4421195"/>
            <a:ext cx="476573" cy="445154"/>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7170" name="Picture 2" descr="Laptop Icons in SVG, PNG, AI to Download">
            <a:hlinkClick r:id="rId11"/>
            <a:extLst>
              <a:ext uri="{FF2B5EF4-FFF2-40B4-BE49-F238E27FC236}">
                <a16:creationId xmlns:a16="http://schemas.microsoft.com/office/drawing/2014/main" id="{20417C76-0788-184A-B86E-A8019E261C13}"/>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02219" y="2898182"/>
            <a:ext cx="819025" cy="819025"/>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4E0A478A-D44B-394F-AE45-502668D22EDE}"/>
              </a:ext>
            </a:extLst>
          </p:cNvPr>
          <p:cNvSpPr txBox="1"/>
          <p:nvPr/>
        </p:nvSpPr>
        <p:spPr>
          <a:xfrm>
            <a:off x="114864" y="3696110"/>
            <a:ext cx="993734" cy="646331"/>
          </a:xfrm>
          <a:prstGeom prst="rect">
            <a:avLst/>
          </a:prstGeom>
          <a:noFill/>
        </p:spPr>
        <p:txBody>
          <a:bodyPr wrap="none" rtlCol="0">
            <a:spAutoFit/>
          </a:bodyPr>
          <a:lstStyle/>
          <a:p>
            <a:pPr algn="ctr"/>
            <a:r>
              <a:rPr lang="en-US" dirty="0"/>
              <a:t>Auxiliary</a:t>
            </a:r>
          </a:p>
          <a:p>
            <a:pPr algn="ctr"/>
            <a:r>
              <a:rPr lang="en-US" dirty="0"/>
              <a:t>Device</a:t>
            </a:r>
          </a:p>
        </p:txBody>
      </p:sp>
      <p:cxnSp>
        <p:nvCxnSpPr>
          <p:cNvPr id="62" name="Straight Arrow Connector 61">
            <a:extLst>
              <a:ext uri="{FF2B5EF4-FFF2-40B4-BE49-F238E27FC236}">
                <a16:creationId xmlns:a16="http://schemas.microsoft.com/office/drawing/2014/main" id="{4632826D-B8D8-9A4B-818F-DC5F3487DD31}"/>
              </a:ext>
            </a:extLst>
          </p:cNvPr>
          <p:cNvCxnSpPr>
            <a:cxnSpLocks/>
          </p:cNvCxnSpPr>
          <p:nvPr/>
        </p:nvCxnSpPr>
        <p:spPr>
          <a:xfrm>
            <a:off x="1343816" y="3425400"/>
            <a:ext cx="21899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DB2BC506-37B6-AF42-A235-12A866AEF9A5}"/>
              </a:ext>
            </a:extLst>
          </p:cNvPr>
          <p:cNvSpPr/>
          <p:nvPr/>
        </p:nvSpPr>
        <p:spPr>
          <a:xfrm>
            <a:off x="8143375" y="2952935"/>
            <a:ext cx="1030084" cy="302183"/>
          </a:xfrm>
          <a:prstGeom prst="rect">
            <a:avLst/>
          </a:prstGeom>
          <a:solidFill>
            <a:srgbClr val="81ABED"/>
          </a:solidFill>
          <a:ln w="25400">
            <a:solidFill>
              <a:srgbClr val="81A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Middleware</a:t>
            </a:r>
          </a:p>
        </p:txBody>
      </p:sp>
      <p:sp>
        <p:nvSpPr>
          <p:cNvPr id="65" name="Rectangle 64">
            <a:extLst>
              <a:ext uri="{FF2B5EF4-FFF2-40B4-BE49-F238E27FC236}">
                <a16:creationId xmlns:a16="http://schemas.microsoft.com/office/drawing/2014/main" id="{919A0452-3D6F-284D-9DE6-5A36DE8A02BE}"/>
              </a:ext>
            </a:extLst>
          </p:cNvPr>
          <p:cNvSpPr/>
          <p:nvPr/>
        </p:nvSpPr>
        <p:spPr>
          <a:xfrm>
            <a:off x="6186469" y="2952935"/>
            <a:ext cx="1030084" cy="302183"/>
          </a:xfrm>
          <a:prstGeom prst="rect">
            <a:avLst/>
          </a:prstGeom>
          <a:solidFill>
            <a:srgbClr val="81ABED"/>
          </a:solidFill>
          <a:ln w="25400">
            <a:solidFill>
              <a:srgbClr val="81A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Middleware</a:t>
            </a:r>
          </a:p>
        </p:txBody>
      </p:sp>
      <p:sp>
        <p:nvSpPr>
          <p:cNvPr id="66" name="Rectangle 65">
            <a:extLst>
              <a:ext uri="{FF2B5EF4-FFF2-40B4-BE49-F238E27FC236}">
                <a16:creationId xmlns:a16="http://schemas.microsoft.com/office/drawing/2014/main" id="{DA7DE771-8BC9-0640-A649-861F450EF339}"/>
              </a:ext>
            </a:extLst>
          </p:cNvPr>
          <p:cNvSpPr/>
          <p:nvPr/>
        </p:nvSpPr>
        <p:spPr>
          <a:xfrm>
            <a:off x="4044421" y="2950976"/>
            <a:ext cx="1030084" cy="302183"/>
          </a:xfrm>
          <a:prstGeom prst="rect">
            <a:avLst/>
          </a:prstGeom>
          <a:solidFill>
            <a:srgbClr val="81ABED"/>
          </a:solidFill>
          <a:ln w="25400">
            <a:solidFill>
              <a:srgbClr val="81A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Middleware</a:t>
            </a:r>
          </a:p>
        </p:txBody>
      </p:sp>
      <p:sp>
        <p:nvSpPr>
          <p:cNvPr id="67" name="Rectangle 66">
            <a:extLst>
              <a:ext uri="{FF2B5EF4-FFF2-40B4-BE49-F238E27FC236}">
                <a16:creationId xmlns:a16="http://schemas.microsoft.com/office/drawing/2014/main" id="{D10F3EF9-6169-5740-AF86-F3999B7C3BF7}"/>
              </a:ext>
            </a:extLst>
          </p:cNvPr>
          <p:cNvSpPr/>
          <p:nvPr/>
        </p:nvSpPr>
        <p:spPr>
          <a:xfrm>
            <a:off x="10460248" y="2946787"/>
            <a:ext cx="1030084" cy="302183"/>
          </a:xfrm>
          <a:prstGeom prst="rect">
            <a:avLst/>
          </a:prstGeom>
          <a:solidFill>
            <a:srgbClr val="81ABED"/>
          </a:solidFill>
          <a:ln w="25400">
            <a:solidFill>
              <a:srgbClr val="81A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Middleware</a:t>
            </a:r>
          </a:p>
        </p:txBody>
      </p:sp>
      <p:cxnSp>
        <p:nvCxnSpPr>
          <p:cNvPr id="75" name="Elbow Connector 62">
            <a:extLst>
              <a:ext uri="{FF2B5EF4-FFF2-40B4-BE49-F238E27FC236}">
                <a16:creationId xmlns:a16="http://schemas.microsoft.com/office/drawing/2014/main" id="{A26FFF3B-9088-7246-96B7-8F5576C308CD}"/>
              </a:ext>
            </a:extLst>
          </p:cNvPr>
          <p:cNvCxnSpPr>
            <a:cxnSpLocks/>
          </p:cNvCxnSpPr>
          <p:nvPr/>
        </p:nvCxnSpPr>
        <p:spPr>
          <a:xfrm flipH="1">
            <a:off x="5645766" y="4493909"/>
            <a:ext cx="914691" cy="720671"/>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87" name="Elbow Connector 62">
            <a:extLst>
              <a:ext uri="{FF2B5EF4-FFF2-40B4-BE49-F238E27FC236}">
                <a16:creationId xmlns:a16="http://schemas.microsoft.com/office/drawing/2014/main" id="{BF3A002C-F008-814E-BC59-BECC346D4047}"/>
              </a:ext>
            </a:extLst>
          </p:cNvPr>
          <p:cNvCxnSpPr>
            <a:cxnSpLocks/>
          </p:cNvCxnSpPr>
          <p:nvPr/>
        </p:nvCxnSpPr>
        <p:spPr>
          <a:xfrm>
            <a:off x="8747464" y="4573136"/>
            <a:ext cx="512713" cy="648701"/>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89" name="Elbow Connector 62">
            <a:extLst>
              <a:ext uri="{FF2B5EF4-FFF2-40B4-BE49-F238E27FC236}">
                <a16:creationId xmlns:a16="http://schemas.microsoft.com/office/drawing/2014/main" id="{46ABF48F-4F74-1A40-AE4B-E644AB68A3CA}"/>
              </a:ext>
            </a:extLst>
          </p:cNvPr>
          <p:cNvCxnSpPr>
            <a:cxnSpLocks/>
          </p:cNvCxnSpPr>
          <p:nvPr/>
        </p:nvCxnSpPr>
        <p:spPr>
          <a:xfrm>
            <a:off x="11090493" y="4529908"/>
            <a:ext cx="1" cy="432516"/>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grpSp>
        <p:nvGrpSpPr>
          <p:cNvPr id="7204" name="Group 7203">
            <a:extLst>
              <a:ext uri="{FF2B5EF4-FFF2-40B4-BE49-F238E27FC236}">
                <a16:creationId xmlns:a16="http://schemas.microsoft.com/office/drawing/2014/main" id="{E175D1AA-B969-D34D-880F-E29EEDD6EC33}"/>
              </a:ext>
            </a:extLst>
          </p:cNvPr>
          <p:cNvGrpSpPr/>
          <p:nvPr/>
        </p:nvGrpSpPr>
        <p:grpSpPr>
          <a:xfrm>
            <a:off x="984767" y="1544607"/>
            <a:ext cx="2619635" cy="1379627"/>
            <a:chOff x="984767" y="1544607"/>
            <a:chExt cx="2619635" cy="1379627"/>
          </a:xfrm>
        </p:grpSpPr>
        <p:pic>
          <p:nvPicPr>
            <p:cNvPr id="56" name="Picture 55">
              <a:extLst>
                <a:ext uri="{FF2B5EF4-FFF2-40B4-BE49-F238E27FC236}">
                  <a16:creationId xmlns:a16="http://schemas.microsoft.com/office/drawing/2014/main" id="{F54CA96B-AFB7-A040-BDE1-9C4AE67BC7B7}"/>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b="40718"/>
            <a:stretch/>
          </p:blipFill>
          <p:spPr>
            <a:xfrm>
              <a:off x="984767" y="1857939"/>
              <a:ext cx="1018370" cy="672984"/>
            </a:xfrm>
            <a:prstGeom prst="rect">
              <a:avLst/>
            </a:prstGeom>
          </p:spPr>
        </p:pic>
        <p:sp>
          <p:nvSpPr>
            <p:cNvPr id="58" name="TextBox 57">
              <a:extLst>
                <a:ext uri="{FF2B5EF4-FFF2-40B4-BE49-F238E27FC236}">
                  <a16:creationId xmlns:a16="http://schemas.microsoft.com/office/drawing/2014/main" id="{102966B3-C235-D340-91FB-851D2B16A71E}"/>
                </a:ext>
              </a:extLst>
            </p:cNvPr>
            <p:cNvSpPr txBox="1"/>
            <p:nvPr/>
          </p:nvSpPr>
          <p:spPr>
            <a:xfrm>
              <a:off x="1213266" y="2530923"/>
              <a:ext cx="561372" cy="369332"/>
            </a:xfrm>
            <a:prstGeom prst="rect">
              <a:avLst/>
            </a:prstGeom>
            <a:noFill/>
          </p:spPr>
          <p:txBody>
            <a:bodyPr wrap="none" rtlCol="0">
              <a:spAutoFit/>
            </a:bodyPr>
            <a:lstStyle/>
            <a:p>
              <a:r>
                <a:rPr lang="en-US" dirty="0"/>
                <a:t>App</a:t>
              </a:r>
            </a:p>
          </p:txBody>
        </p:sp>
        <p:sp>
          <p:nvSpPr>
            <p:cNvPr id="7191" name="Snip Single Corner Rectangle 7190">
              <a:extLst>
                <a:ext uri="{FF2B5EF4-FFF2-40B4-BE49-F238E27FC236}">
                  <a16:creationId xmlns:a16="http://schemas.microsoft.com/office/drawing/2014/main" id="{8B9E97C9-6C8F-6141-BCB7-34E9D03AF86C}"/>
                </a:ext>
              </a:extLst>
            </p:cNvPr>
            <p:cNvSpPr/>
            <p:nvPr/>
          </p:nvSpPr>
          <p:spPr>
            <a:xfrm>
              <a:off x="2220826" y="1544607"/>
              <a:ext cx="1074008" cy="928481"/>
            </a:xfrm>
            <a:prstGeom prst="snip1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temp1</a:t>
              </a:r>
            </a:p>
            <a:p>
              <a:pPr algn="ctr"/>
              <a:r>
                <a:rPr lang="en-US" dirty="0">
                  <a:solidFill>
                    <a:schemeClr val="tx1"/>
                  </a:solidFill>
                </a:rPr>
                <a:t>temp2</a:t>
              </a:r>
            </a:p>
            <a:p>
              <a:pPr algn="ctr"/>
              <a:r>
                <a:rPr lang="en-US" dirty="0">
                  <a:solidFill>
                    <a:schemeClr val="tx1"/>
                  </a:solidFill>
                </a:rPr>
                <a:t>temp3</a:t>
              </a:r>
            </a:p>
          </p:txBody>
        </p:sp>
        <p:sp>
          <p:nvSpPr>
            <p:cNvPr id="7193" name="TextBox 7192">
              <a:extLst>
                <a:ext uri="{FF2B5EF4-FFF2-40B4-BE49-F238E27FC236}">
                  <a16:creationId xmlns:a16="http://schemas.microsoft.com/office/drawing/2014/main" id="{A17E0B58-38F6-3F4F-A3A6-F549886B4C5E}"/>
                </a:ext>
              </a:extLst>
            </p:cNvPr>
            <p:cNvSpPr txBox="1"/>
            <p:nvPr/>
          </p:nvSpPr>
          <p:spPr>
            <a:xfrm>
              <a:off x="1910861" y="2554902"/>
              <a:ext cx="1693541" cy="369332"/>
            </a:xfrm>
            <a:prstGeom prst="rect">
              <a:avLst/>
            </a:prstGeom>
            <a:noFill/>
          </p:spPr>
          <p:txBody>
            <a:bodyPr wrap="none" rtlCol="0">
              <a:spAutoFit/>
            </a:bodyPr>
            <a:lstStyle/>
            <a:p>
              <a:r>
                <a:rPr lang="en-US" dirty="0"/>
                <a:t>Devices Needed</a:t>
              </a:r>
            </a:p>
          </p:txBody>
        </p:sp>
      </p:grpSp>
      <p:grpSp>
        <p:nvGrpSpPr>
          <p:cNvPr id="97" name="Group 96">
            <a:extLst>
              <a:ext uri="{FF2B5EF4-FFF2-40B4-BE49-F238E27FC236}">
                <a16:creationId xmlns:a16="http://schemas.microsoft.com/office/drawing/2014/main" id="{DD7952D8-2611-8844-BD45-C72017D5B1D9}"/>
              </a:ext>
            </a:extLst>
          </p:cNvPr>
          <p:cNvGrpSpPr/>
          <p:nvPr/>
        </p:nvGrpSpPr>
        <p:grpSpPr>
          <a:xfrm>
            <a:off x="7429852" y="5366437"/>
            <a:ext cx="729110" cy="735359"/>
            <a:chOff x="6531727" y="1654407"/>
            <a:chExt cx="729110" cy="735359"/>
          </a:xfrm>
        </p:grpSpPr>
        <p:pic>
          <p:nvPicPr>
            <p:cNvPr id="98" name="Picture 97">
              <a:extLst>
                <a:ext uri="{FF2B5EF4-FFF2-40B4-BE49-F238E27FC236}">
                  <a16:creationId xmlns:a16="http://schemas.microsoft.com/office/drawing/2014/main" id="{E955811F-5478-3B42-96CA-5539416346F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9628" t="12083" r="8714" b="14823"/>
            <a:stretch/>
          </p:blipFill>
          <p:spPr>
            <a:xfrm>
              <a:off x="6590505" y="1654407"/>
              <a:ext cx="622012" cy="343636"/>
            </a:xfrm>
            <a:prstGeom prst="rect">
              <a:avLst/>
            </a:prstGeom>
          </p:spPr>
        </p:pic>
        <p:sp>
          <p:nvSpPr>
            <p:cNvPr id="99" name="TextBox 98">
              <a:extLst>
                <a:ext uri="{FF2B5EF4-FFF2-40B4-BE49-F238E27FC236}">
                  <a16:creationId xmlns:a16="http://schemas.microsoft.com/office/drawing/2014/main" id="{5C2971F4-2734-464E-B24B-8E33B9235E06}"/>
                </a:ext>
              </a:extLst>
            </p:cNvPr>
            <p:cNvSpPr txBox="1"/>
            <p:nvPr/>
          </p:nvSpPr>
          <p:spPr>
            <a:xfrm>
              <a:off x="6531727" y="2051212"/>
              <a:ext cx="729110" cy="338554"/>
            </a:xfrm>
            <a:prstGeom prst="rect">
              <a:avLst/>
            </a:prstGeom>
            <a:noFill/>
          </p:spPr>
          <p:txBody>
            <a:bodyPr wrap="none" rtlCol="0">
              <a:spAutoFit/>
            </a:bodyPr>
            <a:lstStyle/>
            <a:p>
              <a:r>
                <a:rPr lang="en-US" sz="1600" dirty="0"/>
                <a:t>temp2</a:t>
              </a:r>
            </a:p>
          </p:txBody>
        </p:sp>
      </p:grpSp>
      <p:cxnSp>
        <p:nvCxnSpPr>
          <p:cNvPr id="100" name="Elbow Connector 62">
            <a:extLst>
              <a:ext uri="{FF2B5EF4-FFF2-40B4-BE49-F238E27FC236}">
                <a16:creationId xmlns:a16="http://schemas.microsoft.com/office/drawing/2014/main" id="{F3D92574-3CFC-7A4B-AE65-5371B0B2608D}"/>
              </a:ext>
            </a:extLst>
          </p:cNvPr>
          <p:cNvCxnSpPr>
            <a:cxnSpLocks/>
          </p:cNvCxnSpPr>
          <p:nvPr/>
        </p:nvCxnSpPr>
        <p:spPr>
          <a:xfrm flipH="1">
            <a:off x="7960388" y="4573136"/>
            <a:ext cx="618656" cy="648701"/>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7202" name="TextBox 7201">
            <a:extLst>
              <a:ext uri="{FF2B5EF4-FFF2-40B4-BE49-F238E27FC236}">
                <a16:creationId xmlns:a16="http://schemas.microsoft.com/office/drawing/2014/main" id="{FC4F713C-5800-844B-B2B3-6516BE30AC88}"/>
              </a:ext>
            </a:extLst>
          </p:cNvPr>
          <p:cNvSpPr txBox="1"/>
          <p:nvPr/>
        </p:nvSpPr>
        <p:spPr>
          <a:xfrm>
            <a:off x="1928098" y="3478352"/>
            <a:ext cx="1021433" cy="369332"/>
          </a:xfrm>
          <a:prstGeom prst="rect">
            <a:avLst/>
          </a:prstGeom>
          <a:noFill/>
        </p:spPr>
        <p:txBody>
          <a:bodyPr wrap="none" rtlCol="0">
            <a:spAutoFit/>
          </a:bodyPr>
          <a:lstStyle/>
          <a:p>
            <a:r>
              <a:rPr lang="en-US" dirty="0">
                <a:solidFill>
                  <a:schemeClr val="accent1"/>
                </a:solidFill>
              </a:rPr>
              <a:t>schedule</a:t>
            </a:r>
          </a:p>
        </p:txBody>
      </p:sp>
      <p:cxnSp>
        <p:nvCxnSpPr>
          <p:cNvPr id="73" name="Straight Arrow Connector 72">
            <a:extLst>
              <a:ext uri="{FF2B5EF4-FFF2-40B4-BE49-F238E27FC236}">
                <a16:creationId xmlns:a16="http://schemas.microsoft.com/office/drawing/2014/main" id="{192DB9D9-DA2D-0E4C-9C10-5CF906EDF260}"/>
              </a:ext>
            </a:extLst>
          </p:cNvPr>
          <p:cNvCxnSpPr>
            <a:cxnSpLocks/>
          </p:cNvCxnSpPr>
          <p:nvPr/>
        </p:nvCxnSpPr>
        <p:spPr>
          <a:xfrm flipH="1" flipV="1">
            <a:off x="4615996" y="4402224"/>
            <a:ext cx="683991" cy="72164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13128DD4-F10B-3744-85FA-CD356EAD8830}"/>
              </a:ext>
            </a:extLst>
          </p:cNvPr>
          <p:cNvCxnSpPr>
            <a:cxnSpLocks/>
          </p:cNvCxnSpPr>
          <p:nvPr/>
        </p:nvCxnSpPr>
        <p:spPr>
          <a:xfrm flipV="1">
            <a:off x="7668299" y="4468944"/>
            <a:ext cx="791443" cy="768789"/>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69FB5F44-4756-BC49-95F4-00E8B5F07A80}"/>
              </a:ext>
            </a:extLst>
          </p:cNvPr>
          <p:cNvCxnSpPr>
            <a:cxnSpLocks/>
          </p:cNvCxnSpPr>
          <p:nvPr/>
        </p:nvCxnSpPr>
        <p:spPr>
          <a:xfrm flipH="1" flipV="1">
            <a:off x="8895622" y="4445793"/>
            <a:ext cx="589175" cy="768787"/>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BFEA44C1-2560-CE42-A3E1-06775814C2FF}"/>
              </a:ext>
            </a:extLst>
          </p:cNvPr>
          <p:cNvCxnSpPr>
            <a:cxnSpLocks/>
          </p:cNvCxnSpPr>
          <p:nvPr/>
        </p:nvCxnSpPr>
        <p:spPr>
          <a:xfrm flipH="1" flipV="1">
            <a:off x="8020478" y="2715589"/>
            <a:ext cx="317723" cy="20864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urved Connector 85">
            <a:extLst>
              <a:ext uri="{FF2B5EF4-FFF2-40B4-BE49-F238E27FC236}">
                <a16:creationId xmlns:a16="http://schemas.microsoft.com/office/drawing/2014/main" id="{34510C3D-1F2C-5F4C-9AC2-992BAC70D83E}"/>
              </a:ext>
            </a:extLst>
          </p:cNvPr>
          <p:cNvCxnSpPr>
            <a:stCxn id="66" idx="0"/>
            <a:endCxn id="64" idx="1"/>
          </p:cNvCxnSpPr>
          <p:nvPr/>
        </p:nvCxnSpPr>
        <p:spPr>
          <a:xfrm rot="16200000" flipH="1">
            <a:off x="6274893" y="1235545"/>
            <a:ext cx="153051" cy="3583912"/>
          </a:xfrm>
          <a:prstGeom prst="curvedConnector4">
            <a:avLst>
              <a:gd name="adj1" fmla="val -149362"/>
              <a:gd name="adj2" fmla="val 78649"/>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Elbow Connector 62">
            <a:extLst>
              <a:ext uri="{FF2B5EF4-FFF2-40B4-BE49-F238E27FC236}">
                <a16:creationId xmlns:a16="http://schemas.microsoft.com/office/drawing/2014/main" id="{7F3C86EF-F657-4147-8FC5-52589C87E008}"/>
              </a:ext>
            </a:extLst>
          </p:cNvPr>
          <p:cNvCxnSpPr>
            <a:cxnSpLocks/>
          </p:cNvCxnSpPr>
          <p:nvPr/>
        </p:nvCxnSpPr>
        <p:spPr>
          <a:xfrm flipH="1">
            <a:off x="154169" y="5536585"/>
            <a:ext cx="557031" cy="0"/>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6E4D98A8-4692-E94B-A6D4-214234D7556B}"/>
              </a:ext>
            </a:extLst>
          </p:cNvPr>
          <p:cNvSpPr txBox="1"/>
          <p:nvPr/>
        </p:nvSpPr>
        <p:spPr>
          <a:xfrm>
            <a:off x="740390" y="5324717"/>
            <a:ext cx="1912831" cy="369332"/>
          </a:xfrm>
          <a:prstGeom prst="rect">
            <a:avLst/>
          </a:prstGeom>
          <a:noFill/>
        </p:spPr>
        <p:txBody>
          <a:bodyPr wrap="none" rtlCol="0">
            <a:spAutoFit/>
          </a:bodyPr>
          <a:lstStyle/>
          <a:p>
            <a:r>
              <a:rPr lang="en-US" dirty="0"/>
              <a:t>Device connection</a:t>
            </a:r>
          </a:p>
        </p:txBody>
      </p:sp>
      <p:cxnSp>
        <p:nvCxnSpPr>
          <p:cNvPr id="166" name="Straight Arrow Connector 165">
            <a:extLst>
              <a:ext uri="{FF2B5EF4-FFF2-40B4-BE49-F238E27FC236}">
                <a16:creationId xmlns:a16="http://schemas.microsoft.com/office/drawing/2014/main" id="{B43937F4-A3D5-2D46-89B1-BAD2D4B00ABF}"/>
              </a:ext>
            </a:extLst>
          </p:cNvPr>
          <p:cNvCxnSpPr>
            <a:cxnSpLocks/>
          </p:cNvCxnSpPr>
          <p:nvPr/>
        </p:nvCxnSpPr>
        <p:spPr>
          <a:xfrm flipV="1">
            <a:off x="153975" y="6056684"/>
            <a:ext cx="557225" cy="1"/>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7DA3D749-2DD1-FC48-B820-75DB35A1F7BF}"/>
              </a:ext>
            </a:extLst>
          </p:cNvPr>
          <p:cNvSpPr txBox="1"/>
          <p:nvPr/>
        </p:nvSpPr>
        <p:spPr>
          <a:xfrm>
            <a:off x="736068" y="5858517"/>
            <a:ext cx="1787477" cy="369332"/>
          </a:xfrm>
          <a:prstGeom prst="rect">
            <a:avLst/>
          </a:prstGeom>
          <a:noFill/>
        </p:spPr>
        <p:txBody>
          <a:bodyPr wrap="none" rtlCol="0">
            <a:spAutoFit/>
          </a:bodyPr>
          <a:lstStyle/>
          <a:p>
            <a:r>
              <a:rPr lang="en-US" dirty="0"/>
              <a:t>Data stream flow</a:t>
            </a:r>
          </a:p>
        </p:txBody>
      </p:sp>
      <p:sp>
        <p:nvSpPr>
          <p:cNvPr id="174" name="TextBox 173">
            <a:extLst>
              <a:ext uri="{FF2B5EF4-FFF2-40B4-BE49-F238E27FC236}">
                <a16:creationId xmlns:a16="http://schemas.microsoft.com/office/drawing/2014/main" id="{F4204A6F-58CA-0944-B623-ACF5DBE87E9E}"/>
              </a:ext>
            </a:extLst>
          </p:cNvPr>
          <p:cNvSpPr txBox="1"/>
          <p:nvPr/>
        </p:nvSpPr>
        <p:spPr>
          <a:xfrm>
            <a:off x="9459141" y="4111583"/>
            <a:ext cx="821507" cy="523220"/>
          </a:xfrm>
          <a:prstGeom prst="rect">
            <a:avLst/>
          </a:prstGeom>
          <a:noFill/>
        </p:spPr>
        <p:txBody>
          <a:bodyPr wrap="none" rtlCol="0">
            <a:spAutoFit/>
          </a:bodyPr>
          <a:lstStyle/>
          <a:p>
            <a:pPr algn="ctr"/>
            <a:r>
              <a:rPr lang="en-US" sz="1400" dirty="0">
                <a:solidFill>
                  <a:srgbClr val="FF0000"/>
                </a:solidFill>
              </a:rPr>
              <a:t>executor</a:t>
            </a:r>
          </a:p>
          <a:p>
            <a:pPr algn="ctr"/>
            <a:r>
              <a:rPr lang="en-US" sz="1400" dirty="0">
                <a:solidFill>
                  <a:srgbClr val="FF0000"/>
                </a:solidFill>
              </a:rPr>
              <a:t>gateway</a:t>
            </a:r>
          </a:p>
        </p:txBody>
      </p:sp>
      <p:cxnSp>
        <p:nvCxnSpPr>
          <p:cNvPr id="175" name="Straight Arrow Connector 174">
            <a:extLst>
              <a:ext uri="{FF2B5EF4-FFF2-40B4-BE49-F238E27FC236}">
                <a16:creationId xmlns:a16="http://schemas.microsoft.com/office/drawing/2014/main" id="{804BAD53-8564-644F-B8B3-6CFB587F4EA6}"/>
              </a:ext>
            </a:extLst>
          </p:cNvPr>
          <p:cNvCxnSpPr>
            <a:cxnSpLocks/>
          </p:cNvCxnSpPr>
          <p:nvPr/>
        </p:nvCxnSpPr>
        <p:spPr>
          <a:xfrm>
            <a:off x="9343950" y="3970105"/>
            <a:ext cx="232462" cy="1812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833987B5-D38C-5249-8CF3-3EBD9A3AB255}"/>
              </a:ext>
            </a:extLst>
          </p:cNvPr>
          <p:cNvSpPr txBox="1"/>
          <p:nvPr/>
        </p:nvSpPr>
        <p:spPr>
          <a:xfrm>
            <a:off x="2813254" y="4131540"/>
            <a:ext cx="802976" cy="523220"/>
          </a:xfrm>
          <a:prstGeom prst="rect">
            <a:avLst/>
          </a:prstGeom>
          <a:noFill/>
        </p:spPr>
        <p:txBody>
          <a:bodyPr wrap="none" rtlCol="0">
            <a:spAutoFit/>
          </a:bodyPr>
          <a:lstStyle/>
          <a:p>
            <a:pPr algn="ctr"/>
            <a:r>
              <a:rPr lang="en-US" sz="1400" dirty="0">
                <a:solidFill>
                  <a:srgbClr val="FF0000"/>
                </a:solidFill>
              </a:rPr>
              <a:t>provider</a:t>
            </a:r>
          </a:p>
          <a:p>
            <a:pPr algn="ctr"/>
            <a:r>
              <a:rPr lang="en-US" sz="1400" dirty="0">
                <a:solidFill>
                  <a:srgbClr val="FF0000"/>
                </a:solidFill>
              </a:rPr>
              <a:t>gateway</a:t>
            </a:r>
          </a:p>
        </p:txBody>
      </p:sp>
      <p:cxnSp>
        <p:nvCxnSpPr>
          <p:cNvPr id="179" name="Straight Arrow Connector 178">
            <a:extLst>
              <a:ext uri="{FF2B5EF4-FFF2-40B4-BE49-F238E27FC236}">
                <a16:creationId xmlns:a16="http://schemas.microsoft.com/office/drawing/2014/main" id="{D13D3791-FB75-B741-AF22-28544DAD0DB1}"/>
              </a:ext>
            </a:extLst>
          </p:cNvPr>
          <p:cNvCxnSpPr>
            <a:cxnSpLocks/>
          </p:cNvCxnSpPr>
          <p:nvPr/>
        </p:nvCxnSpPr>
        <p:spPr>
          <a:xfrm flipH="1">
            <a:off x="3588197" y="3885085"/>
            <a:ext cx="401044" cy="2825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Elbow Connector 62">
            <a:extLst>
              <a:ext uri="{FF2B5EF4-FFF2-40B4-BE49-F238E27FC236}">
                <a16:creationId xmlns:a16="http://schemas.microsoft.com/office/drawing/2014/main" id="{E0E4CEBC-5430-6A4E-A564-03B9023FA60D}"/>
              </a:ext>
            </a:extLst>
          </p:cNvPr>
          <p:cNvCxnSpPr>
            <a:cxnSpLocks/>
          </p:cNvCxnSpPr>
          <p:nvPr/>
        </p:nvCxnSpPr>
        <p:spPr>
          <a:xfrm>
            <a:off x="4423627" y="4478022"/>
            <a:ext cx="685463" cy="714786"/>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5062418"/>
      </p:ext>
    </p:extLst>
  </p:cSld>
  <p:clrMapOvr>
    <a:masterClrMapping/>
  </p:clrMapOvr>
  <mc:AlternateContent xmlns:mc="http://schemas.openxmlformats.org/markup-compatibility/2006" xmlns:p14="http://schemas.microsoft.com/office/powerpoint/2010/main">
    <mc:Choice Requires="p14">
      <p:transition spd="slow" p14:dur="2000" advTm="100739"/>
    </mc:Choice>
    <mc:Fallback xmlns="">
      <p:transition spd="slow" advTm="1007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dissolve">
                                      <p:cBhvr>
                                        <p:cTn id="7" dur="500"/>
                                        <p:tgtEl>
                                          <p:spTgt spid="717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dissolve">
                                      <p:cBhvr>
                                        <p:cTn id="10" dur="500"/>
                                        <p:tgtEl>
                                          <p:spTgt spid="60"/>
                                        </p:tgtEl>
                                      </p:cBhvr>
                                    </p:animEffect>
                                  </p:childTnLst>
                                </p:cTn>
                              </p:par>
                              <p:par>
                                <p:cTn id="11" presetID="9" presetClass="entr" presetSubtype="0" fill="hold" nodeType="withEffect">
                                  <p:stCondLst>
                                    <p:cond delay="0"/>
                                  </p:stCondLst>
                                  <p:childTnLst>
                                    <p:set>
                                      <p:cBhvr>
                                        <p:cTn id="12" dur="1" fill="hold">
                                          <p:stCondLst>
                                            <p:cond delay="0"/>
                                          </p:stCondLst>
                                        </p:cTn>
                                        <p:tgtEl>
                                          <p:spTgt spid="7204"/>
                                        </p:tgtEl>
                                        <p:attrNameLst>
                                          <p:attrName>style.visibility</p:attrName>
                                        </p:attrNameLst>
                                      </p:cBhvr>
                                      <p:to>
                                        <p:strVal val="visible"/>
                                      </p:to>
                                    </p:set>
                                    <p:animEffect transition="in" filter="dissolve">
                                      <p:cBhvr>
                                        <p:cTn id="13" dur="500"/>
                                        <p:tgtEl>
                                          <p:spTgt spid="720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dissolve">
                                      <p:cBhvr>
                                        <p:cTn id="18" dur="500"/>
                                        <p:tgtEl>
                                          <p:spTgt spid="6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202"/>
                                        </p:tgtEl>
                                        <p:attrNameLst>
                                          <p:attrName>style.visibility</p:attrName>
                                        </p:attrNameLst>
                                      </p:cBhvr>
                                      <p:to>
                                        <p:strVal val="visible"/>
                                      </p:to>
                                    </p:set>
                                    <p:animEffect transition="in" filter="dissolve">
                                      <p:cBhvr>
                                        <p:cTn id="21" dur="500"/>
                                        <p:tgtEl>
                                          <p:spTgt spid="7202"/>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1.04167E-6 4.07407E-6 L 0.5155 -0.00185 " pathEditMode="relative" rAng="0" ptsTypes="AA">
                                      <p:cBhvr>
                                        <p:cTn id="25" dur="1000" fill="hold"/>
                                        <p:tgtEl>
                                          <p:spTgt spid="7204"/>
                                        </p:tgtEl>
                                        <p:attrNameLst>
                                          <p:attrName>ppt_x</p:attrName>
                                          <p:attrName>ppt_y</p:attrName>
                                        </p:attrNameLst>
                                      </p:cBhvr>
                                      <p:rCtr x="25768" y="-116"/>
                                    </p:animMotion>
                                  </p:childTnLst>
                                </p:cTn>
                              </p:par>
                              <p:par>
                                <p:cTn id="26" presetID="9" presetClass="exit" presetSubtype="0" fill="hold" grpId="1" nodeType="withEffect">
                                  <p:stCondLst>
                                    <p:cond delay="0"/>
                                  </p:stCondLst>
                                  <p:childTnLst>
                                    <p:animEffect transition="out" filter="dissolve">
                                      <p:cBhvr>
                                        <p:cTn id="27" dur="500"/>
                                        <p:tgtEl>
                                          <p:spTgt spid="7202"/>
                                        </p:tgtEl>
                                      </p:cBhvr>
                                    </p:animEffect>
                                    <p:set>
                                      <p:cBhvr>
                                        <p:cTn id="28" dur="1" fill="hold">
                                          <p:stCondLst>
                                            <p:cond delay="499"/>
                                          </p:stCondLst>
                                        </p:cTn>
                                        <p:tgtEl>
                                          <p:spTgt spid="7202"/>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62"/>
                                        </p:tgtEl>
                                      </p:cBhvr>
                                    </p:animEffect>
                                    <p:set>
                                      <p:cBhvr>
                                        <p:cTn id="31" dur="1" fill="hold">
                                          <p:stCondLst>
                                            <p:cond delay="499"/>
                                          </p:stCondLst>
                                        </p:cTn>
                                        <p:tgtEl>
                                          <p:spTgt spid="62"/>
                                        </p:tgtEl>
                                        <p:attrNameLst>
                                          <p:attrName>style.visibility</p:attrName>
                                        </p:attrNameLst>
                                      </p:cBhvr>
                                      <p:to>
                                        <p:strVal val="hidden"/>
                                      </p:to>
                                    </p:set>
                                  </p:childTnLst>
                                </p:cTn>
                              </p:par>
                              <p:par>
                                <p:cTn id="32" presetID="9" presetClass="entr" presetSubtype="0" fill="hold" nodeType="withEffect">
                                  <p:stCondLst>
                                    <p:cond delay="0"/>
                                  </p:stCondLst>
                                  <p:childTnLst>
                                    <p:set>
                                      <p:cBhvr>
                                        <p:cTn id="33" dur="1" fill="hold">
                                          <p:stCondLst>
                                            <p:cond delay="0"/>
                                          </p:stCondLst>
                                        </p:cTn>
                                        <p:tgtEl>
                                          <p:spTgt spid="175"/>
                                        </p:tgtEl>
                                        <p:attrNameLst>
                                          <p:attrName>style.visibility</p:attrName>
                                        </p:attrNameLst>
                                      </p:cBhvr>
                                      <p:to>
                                        <p:strVal val="visible"/>
                                      </p:to>
                                    </p:set>
                                    <p:animEffect transition="in" filter="dissolve">
                                      <p:cBhvr>
                                        <p:cTn id="34" dur="500"/>
                                        <p:tgtEl>
                                          <p:spTgt spid="17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74"/>
                                        </p:tgtEl>
                                        <p:attrNameLst>
                                          <p:attrName>style.visibility</p:attrName>
                                        </p:attrNameLst>
                                      </p:cBhvr>
                                      <p:to>
                                        <p:strVal val="visible"/>
                                      </p:to>
                                    </p:set>
                                    <p:animEffect transition="in" filter="dissolve">
                                      <p:cBhvr>
                                        <p:cTn id="37" dur="500"/>
                                        <p:tgtEl>
                                          <p:spTgt spid="17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66"/>
                                        </p:tgtEl>
                                        <p:attrNameLst>
                                          <p:attrName>style.visibility</p:attrName>
                                        </p:attrNameLst>
                                      </p:cBhvr>
                                      <p:to>
                                        <p:strVal val="visible"/>
                                      </p:to>
                                    </p:set>
                                    <p:animEffect transition="in" filter="dissolve">
                                      <p:cBhvr>
                                        <p:cTn id="42" dur="500"/>
                                        <p:tgtEl>
                                          <p:spTgt spid="166"/>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68"/>
                                        </p:tgtEl>
                                        <p:attrNameLst>
                                          <p:attrName>style.visibility</p:attrName>
                                        </p:attrNameLst>
                                      </p:cBhvr>
                                      <p:to>
                                        <p:strVal val="visible"/>
                                      </p:to>
                                    </p:set>
                                    <p:animEffect transition="in" filter="dissolve">
                                      <p:cBhvr>
                                        <p:cTn id="45" dur="500"/>
                                        <p:tgtEl>
                                          <p:spTgt spid="168"/>
                                        </p:tgtEl>
                                      </p:cBhvr>
                                    </p:animEffect>
                                  </p:childTnLst>
                                </p:cTn>
                              </p:par>
                              <p:par>
                                <p:cTn id="46" presetID="9" presetClass="entr" presetSubtype="0" fill="hold" nodeType="withEffect">
                                  <p:stCondLst>
                                    <p:cond delay="0"/>
                                  </p:stCondLst>
                                  <p:childTnLst>
                                    <p:set>
                                      <p:cBhvr>
                                        <p:cTn id="47" dur="1" fill="hold">
                                          <p:stCondLst>
                                            <p:cond delay="0"/>
                                          </p:stCondLst>
                                        </p:cTn>
                                        <p:tgtEl>
                                          <p:spTgt spid="146"/>
                                        </p:tgtEl>
                                        <p:attrNameLst>
                                          <p:attrName>style.visibility</p:attrName>
                                        </p:attrNameLst>
                                      </p:cBhvr>
                                      <p:to>
                                        <p:strVal val="visible"/>
                                      </p:to>
                                    </p:set>
                                    <p:animEffect transition="in" filter="dissolve">
                                      <p:cBhvr>
                                        <p:cTn id="48" dur="500"/>
                                        <p:tgtEl>
                                          <p:spTgt spid="146"/>
                                        </p:tgtEl>
                                      </p:cBhvr>
                                    </p:animEffect>
                                  </p:childTnLst>
                                </p:cTn>
                              </p:par>
                              <p:par>
                                <p:cTn id="49" presetID="9" presetClass="entr" presetSubtype="0" fill="hold" nodeType="withEffect">
                                  <p:stCondLst>
                                    <p:cond delay="0"/>
                                  </p:stCondLst>
                                  <p:childTnLst>
                                    <p:set>
                                      <p:cBhvr>
                                        <p:cTn id="50" dur="1" fill="hold">
                                          <p:stCondLst>
                                            <p:cond delay="0"/>
                                          </p:stCondLst>
                                        </p:cTn>
                                        <p:tgtEl>
                                          <p:spTgt spid="147"/>
                                        </p:tgtEl>
                                        <p:attrNameLst>
                                          <p:attrName>style.visibility</p:attrName>
                                        </p:attrNameLst>
                                      </p:cBhvr>
                                      <p:to>
                                        <p:strVal val="visible"/>
                                      </p:to>
                                    </p:set>
                                    <p:animEffect transition="in" filter="dissolve">
                                      <p:cBhvr>
                                        <p:cTn id="51" dur="500"/>
                                        <p:tgtEl>
                                          <p:spTgt spid="147"/>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79"/>
                                        </p:tgtEl>
                                        <p:attrNameLst>
                                          <p:attrName>style.visibility</p:attrName>
                                        </p:attrNameLst>
                                      </p:cBhvr>
                                      <p:to>
                                        <p:strVal val="visible"/>
                                      </p:to>
                                    </p:set>
                                    <p:animEffect transition="in" filter="dissolve">
                                      <p:cBhvr>
                                        <p:cTn id="56" dur="500"/>
                                        <p:tgtEl>
                                          <p:spTgt spid="179"/>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178"/>
                                        </p:tgtEl>
                                        <p:attrNameLst>
                                          <p:attrName>style.visibility</p:attrName>
                                        </p:attrNameLst>
                                      </p:cBhvr>
                                      <p:to>
                                        <p:strVal val="visible"/>
                                      </p:to>
                                    </p:set>
                                    <p:animEffect transition="in" filter="dissolve">
                                      <p:cBhvr>
                                        <p:cTn id="59" dur="500"/>
                                        <p:tgtEl>
                                          <p:spTgt spid="178"/>
                                        </p:tgtEl>
                                      </p:cBhvr>
                                    </p:animEffect>
                                  </p:childTnLst>
                                </p:cTn>
                              </p:par>
                              <p:par>
                                <p:cTn id="60" presetID="9" presetClass="entr" presetSubtype="0" fill="hold" nodeType="with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dissolve">
                                      <p:cBhvr>
                                        <p:cTn id="62" dur="500"/>
                                        <p:tgtEl>
                                          <p:spTgt spid="73"/>
                                        </p:tgtEl>
                                      </p:cBhvr>
                                    </p:animEffect>
                                  </p:childTnLst>
                                </p:cTn>
                              </p:par>
                              <p:par>
                                <p:cTn id="63" presetID="9" presetClass="entr" presetSubtype="0" fill="hold" nodeType="with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dissolve">
                                      <p:cBhvr>
                                        <p:cTn id="65" dur="500"/>
                                        <p:tgtEl>
                                          <p:spTgt spid="86"/>
                                        </p:tgtEl>
                                      </p:cBhvr>
                                    </p:animEffect>
                                  </p:childTnLst>
                                </p:cTn>
                              </p:par>
                              <p:par>
                                <p:cTn id="66" presetID="9" presetClass="entr" presetSubtype="0" fill="hold" nodeType="withEffect">
                                  <p:stCondLst>
                                    <p:cond delay="0"/>
                                  </p:stCondLst>
                                  <p:childTnLst>
                                    <p:set>
                                      <p:cBhvr>
                                        <p:cTn id="67" dur="1" fill="hold">
                                          <p:stCondLst>
                                            <p:cond delay="0"/>
                                          </p:stCondLst>
                                        </p:cTn>
                                        <p:tgtEl>
                                          <p:spTgt spid="152"/>
                                        </p:tgtEl>
                                        <p:attrNameLst>
                                          <p:attrName>style.visibility</p:attrName>
                                        </p:attrNameLst>
                                      </p:cBhvr>
                                      <p:to>
                                        <p:strVal val="visible"/>
                                      </p:to>
                                    </p:set>
                                    <p:animEffect transition="in" filter="dissolve">
                                      <p:cBhvr>
                                        <p:cTn id="68"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7202" grpId="0"/>
      <p:bldP spid="7202" grpId="1"/>
      <p:bldP spid="168" grpId="0"/>
      <p:bldP spid="174" grpId="0"/>
      <p:bldP spid="17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5C0B08A-9F69-6248-89F1-C9AAA619031E}"/>
              </a:ext>
            </a:extLst>
          </p:cNvPr>
          <p:cNvSpPr>
            <a:spLocks noGrp="1"/>
          </p:cNvSpPr>
          <p:nvPr>
            <p:ph type="sldNum" sz="quarter" idx="12"/>
          </p:nvPr>
        </p:nvSpPr>
        <p:spPr/>
        <p:txBody>
          <a:bodyPr/>
          <a:lstStyle/>
          <a:p>
            <a:fld id="{1DC0E942-C480-E741-9E4C-34974C0F70AA}" type="slidenum">
              <a:rPr lang="en-US" smtClean="0"/>
              <a:t>2</a:t>
            </a:fld>
            <a:endParaRPr lang="en-US"/>
          </a:p>
        </p:txBody>
      </p:sp>
      <p:pic>
        <p:nvPicPr>
          <p:cNvPr id="10" name="Picture 9">
            <a:extLst>
              <a:ext uri="{FF2B5EF4-FFF2-40B4-BE49-F238E27FC236}">
                <a16:creationId xmlns:a16="http://schemas.microsoft.com/office/drawing/2014/main" id="{9BC7D597-58C7-AE4B-B10C-A3EEEE3DA6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199" y="967522"/>
            <a:ext cx="11216271" cy="3949122"/>
          </a:xfrm>
          <a:prstGeom prst="rect">
            <a:avLst/>
          </a:prstGeom>
        </p:spPr>
      </p:pic>
      <p:sp>
        <p:nvSpPr>
          <p:cNvPr id="13" name="TextBox 12">
            <a:extLst>
              <a:ext uri="{FF2B5EF4-FFF2-40B4-BE49-F238E27FC236}">
                <a16:creationId xmlns:a16="http://schemas.microsoft.com/office/drawing/2014/main" id="{2C8D1C4C-70B9-F44B-80E5-309DA71253D4}"/>
              </a:ext>
            </a:extLst>
          </p:cNvPr>
          <p:cNvSpPr txBox="1"/>
          <p:nvPr/>
        </p:nvSpPr>
        <p:spPr>
          <a:xfrm>
            <a:off x="-785360" y="6552198"/>
            <a:ext cx="12192000" cy="338554"/>
          </a:xfrm>
          <a:prstGeom prst="rect">
            <a:avLst/>
          </a:prstGeom>
          <a:noFill/>
        </p:spPr>
        <p:txBody>
          <a:bodyPr wrap="square" rtlCol="0">
            <a:spAutoFit/>
          </a:bodyPr>
          <a:lstStyle/>
          <a:p>
            <a:pPr algn="ctr"/>
            <a:r>
              <a:rPr lang="en-US" sz="1600" dirty="0">
                <a:solidFill>
                  <a:schemeClr val="tx1">
                    <a:lumMod val="50000"/>
                    <a:lumOff val="50000"/>
                  </a:schemeClr>
                </a:solidFill>
              </a:rPr>
              <a:t>Pete Beckman et al., </a:t>
            </a:r>
            <a:r>
              <a:rPr lang="en-IN" sz="1600" dirty="0">
                <a:solidFill>
                  <a:schemeClr val="tx1">
                    <a:lumMod val="50000"/>
                    <a:lumOff val="50000"/>
                  </a:schemeClr>
                </a:solidFill>
              </a:rPr>
              <a:t>“Harnessing the Computing Continuum for Programming Our World.” </a:t>
            </a:r>
            <a:r>
              <a:rPr lang="en-IN" sz="1600" i="1" dirty="0">
                <a:solidFill>
                  <a:schemeClr val="tx1">
                    <a:lumMod val="50000"/>
                    <a:lumOff val="50000"/>
                  </a:schemeClr>
                </a:solidFill>
              </a:rPr>
              <a:t>Fog Computing</a:t>
            </a:r>
            <a:r>
              <a:rPr lang="en-IN" sz="1600" dirty="0">
                <a:solidFill>
                  <a:schemeClr val="tx1">
                    <a:lumMod val="50000"/>
                    <a:lumOff val="50000"/>
                  </a:schemeClr>
                </a:solidFill>
              </a:rPr>
              <a:t>, 1st ed., Wiley, 2020</a:t>
            </a:r>
            <a:endParaRPr lang="en-US" sz="1600" dirty="0">
              <a:solidFill>
                <a:schemeClr val="tx1">
                  <a:lumMod val="50000"/>
                  <a:lumOff val="50000"/>
                </a:schemeClr>
              </a:solidFill>
            </a:endParaRPr>
          </a:p>
        </p:txBody>
      </p:sp>
      <p:graphicFrame>
        <p:nvGraphicFramePr>
          <p:cNvPr id="14" name="Table 13">
            <a:extLst>
              <a:ext uri="{FF2B5EF4-FFF2-40B4-BE49-F238E27FC236}">
                <a16:creationId xmlns:a16="http://schemas.microsoft.com/office/drawing/2014/main" id="{1136600F-6ABA-5D46-922A-9F4BB02315C5}"/>
              </a:ext>
            </a:extLst>
          </p:cNvPr>
          <p:cNvGraphicFramePr>
            <a:graphicFrameLocks noGrp="1"/>
          </p:cNvGraphicFramePr>
          <p:nvPr>
            <p:extLst>
              <p:ext uri="{D42A27DB-BD31-4B8C-83A1-F6EECF244321}">
                <p14:modId xmlns:p14="http://schemas.microsoft.com/office/powerpoint/2010/main" val="3409987691"/>
              </p:ext>
            </p:extLst>
          </p:nvPr>
        </p:nvGraphicFramePr>
        <p:xfrm>
          <a:off x="3769533" y="4977443"/>
          <a:ext cx="1911350" cy="1478280"/>
        </p:xfrm>
        <a:graphic>
          <a:graphicData uri="http://schemas.openxmlformats.org/drawingml/2006/table">
            <a:tbl>
              <a:tblPr bandRow="1">
                <a:tableStyleId>{BC89EF96-8CEA-46FF-86C4-4CE0E7609802}</a:tableStyleId>
              </a:tblPr>
              <a:tblGrid>
                <a:gridCol w="1911350">
                  <a:extLst>
                    <a:ext uri="{9D8B030D-6E8A-4147-A177-3AD203B41FA5}">
                      <a16:colId xmlns:a16="http://schemas.microsoft.com/office/drawing/2014/main" val="3277606771"/>
                    </a:ext>
                  </a:extLst>
                </a:gridCol>
              </a:tblGrid>
              <a:tr h="0">
                <a:tc>
                  <a:txBody>
                    <a:bodyPr/>
                    <a:lstStyle/>
                    <a:p>
                      <a:pPr algn="ctr"/>
                      <a:r>
                        <a:rPr lang="en-US" dirty="0"/>
                        <a:t>Raspberry Pi</a:t>
                      </a:r>
                    </a:p>
                  </a:txBody>
                  <a:tcPr/>
                </a:tc>
                <a:extLst>
                  <a:ext uri="{0D108BD9-81ED-4DB2-BD59-A6C34878D82A}">
                    <a16:rowId xmlns:a16="http://schemas.microsoft.com/office/drawing/2014/main" val="57685011"/>
                  </a:ext>
                </a:extLst>
              </a:tr>
              <a:tr h="370840">
                <a:tc>
                  <a:txBody>
                    <a:bodyPr/>
                    <a:lstStyle/>
                    <a:p>
                      <a:pPr algn="ctr"/>
                      <a:r>
                        <a:rPr lang="en-US" dirty="0"/>
                        <a:t>4GB</a:t>
                      </a:r>
                    </a:p>
                  </a:txBody>
                  <a:tcPr/>
                </a:tc>
                <a:extLst>
                  <a:ext uri="{0D108BD9-81ED-4DB2-BD59-A6C34878D82A}">
                    <a16:rowId xmlns:a16="http://schemas.microsoft.com/office/drawing/2014/main" val="3695727051"/>
                  </a:ext>
                </a:extLst>
              </a:tr>
              <a:tr h="370840">
                <a:tc>
                  <a:txBody>
                    <a:bodyPr/>
                    <a:lstStyle/>
                    <a:p>
                      <a:pPr algn="ctr"/>
                      <a:r>
                        <a:rPr lang="en-US" dirty="0"/>
                        <a:t>WiFi</a:t>
                      </a:r>
                    </a:p>
                  </a:txBody>
                  <a:tcPr/>
                </a:tc>
                <a:extLst>
                  <a:ext uri="{0D108BD9-81ED-4DB2-BD59-A6C34878D82A}">
                    <a16:rowId xmlns:a16="http://schemas.microsoft.com/office/drawing/2014/main" val="273993683"/>
                  </a:ext>
                </a:extLst>
              </a:tr>
              <a:tr h="370840">
                <a:tc>
                  <a:txBody>
                    <a:bodyPr/>
                    <a:lstStyle/>
                    <a:p>
                      <a:pPr algn="ctr"/>
                      <a:r>
                        <a:rPr lang="en-US" dirty="0"/>
                        <a:t>$40</a:t>
                      </a:r>
                    </a:p>
                  </a:txBody>
                  <a:tcPr/>
                </a:tc>
                <a:extLst>
                  <a:ext uri="{0D108BD9-81ED-4DB2-BD59-A6C34878D82A}">
                    <a16:rowId xmlns:a16="http://schemas.microsoft.com/office/drawing/2014/main" val="3131141749"/>
                  </a:ext>
                </a:extLst>
              </a:tr>
            </a:tbl>
          </a:graphicData>
        </a:graphic>
      </p:graphicFrame>
      <p:cxnSp>
        <p:nvCxnSpPr>
          <p:cNvPr id="16" name="Straight Connector 15">
            <a:extLst>
              <a:ext uri="{FF2B5EF4-FFF2-40B4-BE49-F238E27FC236}">
                <a16:creationId xmlns:a16="http://schemas.microsoft.com/office/drawing/2014/main" id="{43788D69-C5B1-544F-92D8-136542BD6F5A}"/>
              </a:ext>
            </a:extLst>
          </p:cNvPr>
          <p:cNvCxnSpPr>
            <a:cxnSpLocks/>
          </p:cNvCxnSpPr>
          <p:nvPr/>
        </p:nvCxnSpPr>
        <p:spPr>
          <a:xfrm flipH="1">
            <a:off x="3769533" y="1922944"/>
            <a:ext cx="916767" cy="30544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16197D0-7FA9-0643-90DE-CF4858620FA0}"/>
              </a:ext>
            </a:extLst>
          </p:cNvPr>
          <p:cNvCxnSpPr>
            <a:cxnSpLocks/>
          </p:cNvCxnSpPr>
          <p:nvPr/>
        </p:nvCxnSpPr>
        <p:spPr>
          <a:xfrm>
            <a:off x="4686300" y="1922944"/>
            <a:ext cx="994583" cy="3054499"/>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3830229C-4644-6849-9E78-17768EE2BE21}"/>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5799092" y="5299848"/>
            <a:ext cx="1288569" cy="918106"/>
          </a:xfrm>
          <a:prstGeom prst="rect">
            <a:avLst/>
          </a:prstGeom>
        </p:spPr>
      </p:pic>
      <p:sp>
        <p:nvSpPr>
          <p:cNvPr id="15" name="Title 1">
            <a:extLst>
              <a:ext uri="{FF2B5EF4-FFF2-40B4-BE49-F238E27FC236}">
                <a16:creationId xmlns:a16="http://schemas.microsoft.com/office/drawing/2014/main" id="{0E6D43F4-06A8-A149-A2BC-E4B8296EE703}"/>
              </a:ext>
            </a:extLst>
          </p:cNvPr>
          <p:cNvSpPr>
            <a:spLocks noGrp="1"/>
          </p:cNvSpPr>
          <p:nvPr>
            <p:ph type="title"/>
          </p:nvPr>
        </p:nvSpPr>
        <p:spPr>
          <a:xfrm>
            <a:off x="838200" y="-128360"/>
            <a:ext cx="10515600" cy="1325563"/>
          </a:xfrm>
        </p:spPr>
        <p:txBody>
          <a:bodyPr>
            <a:normAutofit/>
          </a:bodyPr>
          <a:lstStyle/>
          <a:p>
            <a:pPr algn="ctr"/>
            <a:r>
              <a:rPr lang="en-US" sz="4000" dirty="0"/>
              <a:t>A look back at last year’s SEC Keynote</a:t>
            </a:r>
          </a:p>
        </p:txBody>
      </p:sp>
      <p:pic>
        <p:nvPicPr>
          <p:cNvPr id="17" name="Picture 16">
            <a:extLst>
              <a:ext uri="{FF2B5EF4-FFF2-40B4-BE49-F238E27FC236}">
                <a16:creationId xmlns:a16="http://schemas.microsoft.com/office/drawing/2014/main" id="{645DB399-D1DD-C84B-BC4D-32F4F751154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59755" y="5090940"/>
            <a:ext cx="1400505" cy="1463418"/>
          </a:xfrm>
          <a:prstGeom prst="rect">
            <a:avLst/>
          </a:prstGeom>
        </p:spPr>
      </p:pic>
      <p:sp>
        <p:nvSpPr>
          <p:cNvPr id="19" name="Rectangle 18">
            <a:extLst>
              <a:ext uri="{FF2B5EF4-FFF2-40B4-BE49-F238E27FC236}">
                <a16:creationId xmlns:a16="http://schemas.microsoft.com/office/drawing/2014/main" id="{A435BDD5-4C2D-8640-9104-C545F814A329}"/>
              </a:ext>
            </a:extLst>
          </p:cNvPr>
          <p:cNvSpPr/>
          <p:nvPr/>
        </p:nvSpPr>
        <p:spPr>
          <a:xfrm>
            <a:off x="9306489" y="4973796"/>
            <a:ext cx="2373727" cy="1200329"/>
          </a:xfrm>
          <a:prstGeom prst="rect">
            <a:avLst/>
          </a:prstGeom>
        </p:spPr>
        <p:txBody>
          <a:bodyPr wrap="none">
            <a:spAutoFit/>
          </a:bodyPr>
          <a:lstStyle/>
          <a:p>
            <a:pPr algn="ctr"/>
            <a:r>
              <a:rPr lang="en-US" sz="2400" dirty="0">
                <a:solidFill>
                  <a:schemeClr val="accent6"/>
                </a:solidFill>
              </a:rPr>
              <a:t>Can we utilize </a:t>
            </a:r>
          </a:p>
          <a:p>
            <a:pPr algn="ctr"/>
            <a:r>
              <a:rPr lang="en-US" sz="2400" dirty="0">
                <a:solidFill>
                  <a:schemeClr val="accent6"/>
                </a:solidFill>
              </a:rPr>
              <a:t>Gateways for </a:t>
            </a:r>
          </a:p>
          <a:p>
            <a:pPr algn="ctr"/>
            <a:r>
              <a:rPr lang="en-US" sz="2400" dirty="0">
                <a:solidFill>
                  <a:schemeClr val="accent6"/>
                </a:solidFill>
              </a:rPr>
              <a:t>Edge Computing?</a:t>
            </a:r>
          </a:p>
        </p:txBody>
      </p:sp>
    </p:spTree>
    <p:custDataLst>
      <p:tags r:id="rId1"/>
    </p:custDataLst>
    <p:extLst>
      <p:ext uri="{BB962C8B-B14F-4D97-AF65-F5344CB8AC3E}">
        <p14:creationId xmlns:p14="http://schemas.microsoft.com/office/powerpoint/2010/main" val="1308736317"/>
      </p:ext>
    </p:extLst>
  </p:cSld>
  <p:clrMapOvr>
    <a:masterClrMapping/>
  </p:clrMapOvr>
  <mc:AlternateContent xmlns:mc="http://schemas.openxmlformats.org/markup-compatibility/2006" xmlns:p14="http://schemas.microsoft.com/office/powerpoint/2010/main">
    <mc:Choice Requires="p14">
      <p:transition spd="slow" p14:dur="2000" advTm="60513"/>
    </mc:Choice>
    <mc:Fallback xmlns="">
      <p:transition spd="slow" advTm="605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0"/>
                                        </p:tgtEl>
                                        <p:attrNameLst>
                                          <p:attrName>style.opacity</p:attrName>
                                        </p:attrNameLst>
                                      </p:cBhvr>
                                      <p:to>
                                        <p:strVal val="0.25"/>
                                      </p:to>
                                    </p:set>
                                    <p:animEffect filter="image" prLst="opacity: 0.25">
                                      <p:cBhvr rctx="IE">
                                        <p:cTn id="7" dur="indefinite"/>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par>
                                <p:cTn id="14" presetID="9"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par>
                                <p:cTn id="17" presetID="9"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dissolv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500"/>
                                        <p:tgtEl>
                                          <p:spTgt spid="19"/>
                                        </p:tgtEl>
                                      </p:cBhvr>
                                    </p:animEffect>
                                  </p:childTnLst>
                                </p:cTn>
                              </p:par>
                              <p:par>
                                <p:cTn id="25" presetID="9"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2F5C3-F981-8E4A-B0AD-45D7CC0563E1}"/>
              </a:ext>
            </a:extLst>
          </p:cNvPr>
          <p:cNvSpPr>
            <a:spLocks noGrp="1"/>
          </p:cNvSpPr>
          <p:nvPr>
            <p:ph type="title"/>
          </p:nvPr>
        </p:nvSpPr>
        <p:spPr>
          <a:xfrm>
            <a:off x="711200" y="365125"/>
            <a:ext cx="10642600" cy="1325563"/>
          </a:xfrm>
        </p:spPr>
        <p:txBody>
          <a:bodyPr>
            <a:normAutofit/>
          </a:bodyPr>
          <a:lstStyle/>
          <a:p>
            <a:pPr algn="ctr"/>
            <a:r>
              <a:rPr lang="en-US" sz="3200" dirty="0"/>
              <a:t>Resiliency: Migrates App if Executor Gateway Fails</a:t>
            </a:r>
          </a:p>
        </p:txBody>
      </p:sp>
      <p:sp>
        <p:nvSpPr>
          <p:cNvPr id="4" name="Slide Number Placeholder 3">
            <a:extLst>
              <a:ext uri="{FF2B5EF4-FFF2-40B4-BE49-F238E27FC236}">
                <a16:creationId xmlns:a16="http://schemas.microsoft.com/office/drawing/2014/main" id="{E0B60FF9-AF21-E14B-81D5-B1DBFC4A71CD}"/>
              </a:ext>
            </a:extLst>
          </p:cNvPr>
          <p:cNvSpPr>
            <a:spLocks noGrp="1"/>
          </p:cNvSpPr>
          <p:nvPr>
            <p:ph type="sldNum" sz="quarter" idx="12"/>
          </p:nvPr>
        </p:nvSpPr>
        <p:spPr/>
        <p:txBody>
          <a:bodyPr/>
          <a:lstStyle/>
          <a:p>
            <a:fld id="{1DC0E942-C480-E741-9E4C-34974C0F70AA}" type="slidenum">
              <a:rPr lang="en-US" smtClean="0"/>
              <a:t>20</a:t>
            </a:fld>
            <a:endParaRPr lang="en-US" dirty="0"/>
          </a:p>
        </p:txBody>
      </p:sp>
      <p:pic>
        <p:nvPicPr>
          <p:cNvPr id="21" name="Picture 20">
            <a:extLst>
              <a:ext uri="{FF2B5EF4-FFF2-40B4-BE49-F238E27FC236}">
                <a16:creationId xmlns:a16="http://schemas.microsoft.com/office/drawing/2014/main" id="{8EB7B458-1BE0-4246-BF6B-C48473871E39}"/>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4047478" y="3317316"/>
            <a:ext cx="1069663" cy="762135"/>
          </a:xfrm>
          <a:prstGeom prst="rect">
            <a:avLst/>
          </a:prstGeom>
        </p:spPr>
      </p:pic>
      <p:sp>
        <p:nvSpPr>
          <p:cNvPr id="22" name="TextBox 21">
            <a:extLst>
              <a:ext uri="{FF2B5EF4-FFF2-40B4-BE49-F238E27FC236}">
                <a16:creationId xmlns:a16="http://schemas.microsoft.com/office/drawing/2014/main" id="{F842D22B-2C9A-6F44-B44A-A3E430C40859}"/>
              </a:ext>
            </a:extLst>
          </p:cNvPr>
          <p:cNvSpPr txBox="1"/>
          <p:nvPr/>
        </p:nvSpPr>
        <p:spPr>
          <a:xfrm>
            <a:off x="3996371" y="4076459"/>
            <a:ext cx="1170705" cy="369332"/>
          </a:xfrm>
          <a:prstGeom prst="rect">
            <a:avLst/>
          </a:prstGeom>
          <a:noFill/>
        </p:spPr>
        <p:txBody>
          <a:bodyPr wrap="none" rtlCol="0">
            <a:spAutoFit/>
          </a:bodyPr>
          <a:lstStyle/>
          <a:p>
            <a:r>
              <a:rPr lang="en-US" dirty="0"/>
              <a:t>Gateway 1</a:t>
            </a:r>
          </a:p>
        </p:txBody>
      </p:sp>
      <p:grpSp>
        <p:nvGrpSpPr>
          <p:cNvPr id="7179" name="Group 7178">
            <a:extLst>
              <a:ext uri="{FF2B5EF4-FFF2-40B4-BE49-F238E27FC236}">
                <a16:creationId xmlns:a16="http://schemas.microsoft.com/office/drawing/2014/main" id="{D1E92403-8627-6643-8239-64FF8280F89D}"/>
              </a:ext>
            </a:extLst>
          </p:cNvPr>
          <p:cNvGrpSpPr/>
          <p:nvPr/>
        </p:nvGrpSpPr>
        <p:grpSpPr>
          <a:xfrm>
            <a:off x="6167818" y="3402035"/>
            <a:ext cx="1170705" cy="1097759"/>
            <a:chOff x="7169917" y="3374801"/>
            <a:chExt cx="1170705" cy="1097759"/>
          </a:xfrm>
        </p:grpSpPr>
        <p:pic>
          <p:nvPicPr>
            <p:cNvPr id="20" name="Picture 19">
              <a:extLst>
                <a:ext uri="{FF2B5EF4-FFF2-40B4-BE49-F238E27FC236}">
                  <a16:creationId xmlns:a16="http://schemas.microsoft.com/office/drawing/2014/main" id="{6715E329-12C6-D246-9F0F-EEFA291044F0}"/>
                </a:ext>
              </a:extLst>
            </p:cNvPr>
            <p:cNvPicPr>
              <a:picLocks noChangeAspect="1"/>
            </p:cNvPicPr>
            <p:nvPr/>
          </p:nvPicPr>
          <p:blipFill>
            <a:blip r:embed="rId3"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7219852" y="3374801"/>
              <a:ext cx="1069663" cy="762135"/>
            </a:xfrm>
            <a:prstGeom prst="rect">
              <a:avLst/>
            </a:prstGeom>
          </p:spPr>
        </p:pic>
        <p:sp>
          <p:nvSpPr>
            <p:cNvPr id="23" name="TextBox 22">
              <a:extLst>
                <a:ext uri="{FF2B5EF4-FFF2-40B4-BE49-F238E27FC236}">
                  <a16:creationId xmlns:a16="http://schemas.microsoft.com/office/drawing/2014/main" id="{71031CF0-C6C5-6F40-8EBC-468C5B537675}"/>
                </a:ext>
              </a:extLst>
            </p:cNvPr>
            <p:cNvSpPr txBox="1"/>
            <p:nvPr/>
          </p:nvSpPr>
          <p:spPr>
            <a:xfrm>
              <a:off x="7169917" y="4103228"/>
              <a:ext cx="1170705" cy="369332"/>
            </a:xfrm>
            <a:prstGeom prst="rect">
              <a:avLst/>
            </a:prstGeom>
            <a:noFill/>
          </p:spPr>
          <p:txBody>
            <a:bodyPr wrap="none" rtlCol="0">
              <a:spAutoFit/>
            </a:bodyPr>
            <a:lstStyle/>
            <a:p>
              <a:r>
                <a:rPr lang="en-US" dirty="0"/>
                <a:t>Gateway 2</a:t>
              </a:r>
            </a:p>
          </p:txBody>
        </p:sp>
      </p:grpSp>
      <p:grpSp>
        <p:nvGrpSpPr>
          <p:cNvPr id="7181" name="Group 7180">
            <a:extLst>
              <a:ext uri="{FF2B5EF4-FFF2-40B4-BE49-F238E27FC236}">
                <a16:creationId xmlns:a16="http://schemas.microsoft.com/office/drawing/2014/main" id="{913F4751-5616-8647-8387-11FD5C0ADD10}"/>
              </a:ext>
            </a:extLst>
          </p:cNvPr>
          <p:cNvGrpSpPr/>
          <p:nvPr/>
        </p:nvGrpSpPr>
        <p:grpSpPr>
          <a:xfrm>
            <a:off x="8174417" y="3395542"/>
            <a:ext cx="1170705" cy="1098367"/>
            <a:chOff x="9155988" y="2370573"/>
            <a:chExt cx="1170705" cy="1098367"/>
          </a:xfrm>
        </p:grpSpPr>
        <p:pic>
          <p:nvPicPr>
            <p:cNvPr id="18" name="Picture 17">
              <a:extLst>
                <a:ext uri="{FF2B5EF4-FFF2-40B4-BE49-F238E27FC236}">
                  <a16:creationId xmlns:a16="http://schemas.microsoft.com/office/drawing/2014/main" id="{CCD37CF9-B581-A742-9584-B0A7949C4149}"/>
                </a:ext>
              </a:extLst>
            </p:cNvPr>
            <p:cNvPicPr>
              <a:picLocks noChangeAspect="1"/>
            </p:cNvPicPr>
            <p:nvPr/>
          </p:nvPicPr>
          <p:blipFill>
            <a:blip r:embed="rId3"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9205923" y="2370573"/>
              <a:ext cx="1069663" cy="762135"/>
            </a:xfrm>
            <a:prstGeom prst="rect">
              <a:avLst/>
            </a:prstGeom>
          </p:spPr>
        </p:pic>
        <p:sp>
          <p:nvSpPr>
            <p:cNvPr id="24" name="TextBox 23">
              <a:extLst>
                <a:ext uri="{FF2B5EF4-FFF2-40B4-BE49-F238E27FC236}">
                  <a16:creationId xmlns:a16="http://schemas.microsoft.com/office/drawing/2014/main" id="{D87B1886-F90D-8D4D-97EF-966A348C97AA}"/>
                </a:ext>
              </a:extLst>
            </p:cNvPr>
            <p:cNvSpPr txBox="1"/>
            <p:nvPr/>
          </p:nvSpPr>
          <p:spPr>
            <a:xfrm>
              <a:off x="9155988" y="3099608"/>
              <a:ext cx="1170705" cy="369332"/>
            </a:xfrm>
            <a:prstGeom prst="rect">
              <a:avLst/>
            </a:prstGeom>
            <a:noFill/>
          </p:spPr>
          <p:txBody>
            <a:bodyPr wrap="none" rtlCol="0">
              <a:spAutoFit/>
            </a:bodyPr>
            <a:lstStyle/>
            <a:p>
              <a:r>
                <a:rPr lang="en-US" dirty="0"/>
                <a:t>Gateway 3</a:t>
              </a:r>
            </a:p>
          </p:txBody>
        </p:sp>
      </p:grpSp>
      <p:grpSp>
        <p:nvGrpSpPr>
          <p:cNvPr id="7183" name="Group 7182">
            <a:extLst>
              <a:ext uri="{FF2B5EF4-FFF2-40B4-BE49-F238E27FC236}">
                <a16:creationId xmlns:a16="http://schemas.microsoft.com/office/drawing/2014/main" id="{E0C767EA-7A40-A748-92A3-76F3DDF462D2}"/>
              </a:ext>
            </a:extLst>
          </p:cNvPr>
          <p:cNvGrpSpPr/>
          <p:nvPr/>
        </p:nvGrpSpPr>
        <p:grpSpPr>
          <a:xfrm>
            <a:off x="10480775" y="3432826"/>
            <a:ext cx="1170705" cy="1104179"/>
            <a:chOff x="9111156" y="4773553"/>
            <a:chExt cx="1170705" cy="1104179"/>
          </a:xfrm>
        </p:grpSpPr>
        <p:pic>
          <p:nvPicPr>
            <p:cNvPr id="19" name="Picture 18">
              <a:extLst>
                <a:ext uri="{FF2B5EF4-FFF2-40B4-BE49-F238E27FC236}">
                  <a16:creationId xmlns:a16="http://schemas.microsoft.com/office/drawing/2014/main" id="{65C93E73-2BCB-5446-9839-B7949BED43D2}"/>
                </a:ext>
              </a:extLst>
            </p:cNvPr>
            <p:cNvPicPr>
              <a:picLocks noChangeAspect="1"/>
            </p:cNvPicPr>
            <p:nvPr/>
          </p:nvPicPr>
          <p:blipFill>
            <a:blip r:embed="rId3" cstate="screen">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9161091" y="4773553"/>
              <a:ext cx="1069663" cy="762135"/>
            </a:xfrm>
            <a:prstGeom prst="rect">
              <a:avLst/>
            </a:prstGeom>
          </p:spPr>
        </p:pic>
        <p:sp>
          <p:nvSpPr>
            <p:cNvPr id="25" name="TextBox 24">
              <a:extLst>
                <a:ext uri="{FF2B5EF4-FFF2-40B4-BE49-F238E27FC236}">
                  <a16:creationId xmlns:a16="http://schemas.microsoft.com/office/drawing/2014/main" id="{B3868C02-573A-F542-BDF0-AC39E3FCC0C0}"/>
                </a:ext>
              </a:extLst>
            </p:cNvPr>
            <p:cNvSpPr txBox="1"/>
            <p:nvPr/>
          </p:nvSpPr>
          <p:spPr>
            <a:xfrm>
              <a:off x="9111156" y="5508400"/>
              <a:ext cx="1170705" cy="369332"/>
            </a:xfrm>
            <a:prstGeom prst="rect">
              <a:avLst/>
            </a:prstGeom>
            <a:noFill/>
          </p:spPr>
          <p:txBody>
            <a:bodyPr wrap="none" rtlCol="0">
              <a:spAutoFit/>
            </a:bodyPr>
            <a:lstStyle/>
            <a:p>
              <a:r>
                <a:rPr lang="en-US" dirty="0"/>
                <a:t>Gateway 4</a:t>
              </a:r>
            </a:p>
          </p:txBody>
        </p:sp>
      </p:grpSp>
      <p:grpSp>
        <p:nvGrpSpPr>
          <p:cNvPr id="7168" name="Group 7167">
            <a:extLst>
              <a:ext uri="{FF2B5EF4-FFF2-40B4-BE49-F238E27FC236}">
                <a16:creationId xmlns:a16="http://schemas.microsoft.com/office/drawing/2014/main" id="{9C15B3B5-E6F5-4740-BB40-D50097E702A7}"/>
              </a:ext>
            </a:extLst>
          </p:cNvPr>
          <p:cNvGrpSpPr/>
          <p:nvPr/>
        </p:nvGrpSpPr>
        <p:grpSpPr>
          <a:xfrm>
            <a:off x="3389436" y="4966390"/>
            <a:ext cx="1199611" cy="1389960"/>
            <a:chOff x="5051927" y="1552883"/>
            <a:chExt cx="1242456" cy="1439603"/>
          </a:xfrm>
        </p:grpSpPr>
        <p:pic>
          <p:nvPicPr>
            <p:cNvPr id="28" name="Picture 27">
              <a:extLst>
                <a:ext uri="{FF2B5EF4-FFF2-40B4-BE49-F238E27FC236}">
                  <a16:creationId xmlns:a16="http://schemas.microsoft.com/office/drawing/2014/main" id="{09FBD48D-D475-F442-843D-BB0BA6478F5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3756" t="13642" r="15115" b="14383"/>
            <a:stretch/>
          </p:blipFill>
          <p:spPr>
            <a:xfrm>
              <a:off x="5150079" y="1552883"/>
              <a:ext cx="985701" cy="997435"/>
            </a:xfrm>
            <a:prstGeom prst="rect">
              <a:avLst/>
            </a:prstGeom>
          </p:spPr>
        </p:pic>
        <p:sp>
          <p:nvSpPr>
            <p:cNvPr id="29" name="TextBox 28">
              <a:extLst>
                <a:ext uri="{FF2B5EF4-FFF2-40B4-BE49-F238E27FC236}">
                  <a16:creationId xmlns:a16="http://schemas.microsoft.com/office/drawing/2014/main" id="{ABA989E5-33BE-EB40-9819-F956363BC171}"/>
                </a:ext>
              </a:extLst>
            </p:cNvPr>
            <p:cNvSpPr txBox="1"/>
            <p:nvPr/>
          </p:nvSpPr>
          <p:spPr>
            <a:xfrm>
              <a:off x="5051927" y="2653932"/>
              <a:ext cx="1242456" cy="338554"/>
            </a:xfrm>
            <a:prstGeom prst="rect">
              <a:avLst/>
            </a:prstGeom>
            <a:noFill/>
          </p:spPr>
          <p:txBody>
            <a:bodyPr wrap="none" rtlCol="0">
              <a:spAutoFit/>
            </a:bodyPr>
            <a:lstStyle/>
            <a:p>
              <a:r>
                <a:rPr lang="en-US" sz="1600" dirty="0"/>
                <a:t>lightcontrol1</a:t>
              </a:r>
            </a:p>
          </p:txBody>
        </p:sp>
      </p:grpSp>
      <p:grpSp>
        <p:nvGrpSpPr>
          <p:cNvPr id="7173" name="Group 7172">
            <a:extLst>
              <a:ext uri="{FF2B5EF4-FFF2-40B4-BE49-F238E27FC236}">
                <a16:creationId xmlns:a16="http://schemas.microsoft.com/office/drawing/2014/main" id="{FACC1C51-CA5B-2145-92D2-179E5A962D1C}"/>
              </a:ext>
            </a:extLst>
          </p:cNvPr>
          <p:cNvGrpSpPr/>
          <p:nvPr/>
        </p:nvGrpSpPr>
        <p:grpSpPr>
          <a:xfrm>
            <a:off x="10507864" y="4974247"/>
            <a:ext cx="1242456" cy="1439603"/>
            <a:chOff x="10625544" y="4200786"/>
            <a:chExt cx="1242456" cy="1439603"/>
          </a:xfrm>
        </p:grpSpPr>
        <p:pic>
          <p:nvPicPr>
            <p:cNvPr id="32" name="Picture 31">
              <a:extLst>
                <a:ext uri="{FF2B5EF4-FFF2-40B4-BE49-F238E27FC236}">
                  <a16:creationId xmlns:a16="http://schemas.microsoft.com/office/drawing/2014/main" id="{BE982ADB-2E07-E34C-BADC-BC070995845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3756" t="13642" r="15115" b="14383"/>
            <a:stretch/>
          </p:blipFill>
          <p:spPr>
            <a:xfrm>
              <a:off x="10723696" y="4200786"/>
              <a:ext cx="985701" cy="997435"/>
            </a:xfrm>
            <a:prstGeom prst="rect">
              <a:avLst/>
            </a:prstGeom>
          </p:spPr>
        </p:pic>
        <p:sp>
          <p:nvSpPr>
            <p:cNvPr id="33" name="TextBox 32">
              <a:extLst>
                <a:ext uri="{FF2B5EF4-FFF2-40B4-BE49-F238E27FC236}">
                  <a16:creationId xmlns:a16="http://schemas.microsoft.com/office/drawing/2014/main" id="{AECC573B-3275-244E-8C17-83F563253E86}"/>
                </a:ext>
              </a:extLst>
            </p:cNvPr>
            <p:cNvSpPr txBox="1"/>
            <p:nvPr/>
          </p:nvSpPr>
          <p:spPr>
            <a:xfrm>
              <a:off x="10625544" y="5301835"/>
              <a:ext cx="1242456" cy="338554"/>
            </a:xfrm>
            <a:prstGeom prst="rect">
              <a:avLst/>
            </a:prstGeom>
            <a:noFill/>
          </p:spPr>
          <p:txBody>
            <a:bodyPr wrap="none" rtlCol="0">
              <a:spAutoFit/>
            </a:bodyPr>
            <a:lstStyle/>
            <a:p>
              <a:r>
                <a:rPr lang="en-US" sz="1600" dirty="0"/>
                <a:t>lightcontrol2</a:t>
              </a:r>
            </a:p>
          </p:txBody>
        </p:sp>
      </p:grpSp>
      <p:grpSp>
        <p:nvGrpSpPr>
          <p:cNvPr id="7174" name="Group 7173">
            <a:extLst>
              <a:ext uri="{FF2B5EF4-FFF2-40B4-BE49-F238E27FC236}">
                <a16:creationId xmlns:a16="http://schemas.microsoft.com/office/drawing/2014/main" id="{7670EB32-D7E5-B940-9876-811ECA40CD72}"/>
              </a:ext>
            </a:extLst>
          </p:cNvPr>
          <p:cNvGrpSpPr/>
          <p:nvPr/>
        </p:nvGrpSpPr>
        <p:grpSpPr>
          <a:xfrm>
            <a:off x="4916656" y="5350413"/>
            <a:ext cx="729110" cy="735359"/>
            <a:chOff x="5585739" y="4876536"/>
            <a:chExt cx="729110" cy="735359"/>
          </a:xfrm>
        </p:grpSpPr>
        <p:pic>
          <p:nvPicPr>
            <p:cNvPr id="34" name="Picture 33">
              <a:extLst>
                <a:ext uri="{FF2B5EF4-FFF2-40B4-BE49-F238E27FC236}">
                  <a16:creationId xmlns:a16="http://schemas.microsoft.com/office/drawing/2014/main" id="{ACEFA865-ED58-B447-A527-E319DBEB802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9628" t="12083" r="8714" b="14823"/>
            <a:stretch/>
          </p:blipFill>
          <p:spPr>
            <a:xfrm>
              <a:off x="5644517" y="4876536"/>
              <a:ext cx="622012" cy="343636"/>
            </a:xfrm>
            <a:prstGeom prst="rect">
              <a:avLst/>
            </a:prstGeom>
          </p:spPr>
        </p:pic>
        <p:sp>
          <p:nvSpPr>
            <p:cNvPr id="35" name="TextBox 34">
              <a:extLst>
                <a:ext uri="{FF2B5EF4-FFF2-40B4-BE49-F238E27FC236}">
                  <a16:creationId xmlns:a16="http://schemas.microsoft.com/office/drawing/2014/main" id="{5E98285D-A451-664B-B4DD-BFE5D69702E0}"/>
                </a:ext>
              </a:extLst>
            </p:cNvPr>
            <p:cNvSpPr txBox="1"/>
            <p:nvPr/>
          </p:nvSpPr>
          <p:spPr>
            <a:xfrm>
              <a:off x="5585739" y="5273341"/>
              <a:ext cx="729110" cy="338554"/>
            </a:xfrm>
            <a:prstGeom prst="rect">
              <a:avLst/>
            </a:prstGeom>
            <a:noFill/>
          </p:spPr>
          <p:txBody>
            <a:bodyPr wrap="none" rtlCol="0">
              <a:spAutoFit/>
            </a:bodyPr>
            <a:lstStyle/>
            <a:p>
              <a:r>
                <a:rPr lang="en-US" sz="1600" dirty="0"/>
                <a:t>temp1</a:t>
              </a:r>
            </a:p>
          </p:txBody>
        </p:sp>
      </p:grpSp>
      <p:grpSp>
        <p:nvGrpSpPr>
          <p:cNvPr id="63" name="Group 62">
            <a:extLst>
              <a:ext uri="{FF2B5EF4-FFF2-40B4-BE49-F238E27FC236}">
                <a16:creationId xmlns:a16="http://schemas.microsoft.com/office/drawing/2014/main" id="{9601E6E3-6D19-0F40-953B-BF0FE6729DCE}"/>
              </a:ext>
            </a:extLst>
          </p:cNvPr>
          <p:cNvGrpSpPr/>
          <p:nvPr/>
        </p:nvGrpSpPr>
        <p:grpSpPr>
          <a:xfrm>
            <a:off x="8895622" y="5364767"/>
            <a:ext cx="729110" cy="735359"/>
            <a:chOff x="7977370" y="5152402"/>
            <a:chExt cx="729110" cy="735359"/>
          </a:xfrm>
        </p:grpSpPr>
        <p:pic>
          <p:nvPicPr>
            <p:cNvPr id="36" name="Picture 35">
              <a:extLst>
                <a:ext uri="{FF2B5EF4-FFF2-40B4-BE49-F238E27FC236}">
                  <a16:creationId xmlns:a16="http://schemas.microsoft.com/office/drawing/2014/main" id="{A79B36D4-D396-5C40-A6FF-53A3FE38844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9628" t="12083" r="8714" b="14823"/>
            <a:stretch/>
          </p:blipFill>
          <p:spPr>
            <a:xfrm>
              <a:off x="8036148" y="5152402"/>
              <a:ext cx="622012" cy="343636"/>
            </a:xfrm>
            <a:prstGeom prst="rect">
              <a:avLst/>
            </a:prstGeom>
          </p:spPr>
        </p:pic>
        <p:sp>
          <p:nvSpPr>
            <p:cNvPr id="37" name="TextBox 36">
              <a:extLst>
                <a:ext uri="{FF2B5EF4-FFF2-40B4-BE49-F238E27FC236}">
                  <a16:creationId xmlns:a16="http://schemas.microsoft.com/office/drawing/2014/main" id="{CE7ACBB2-D933-1C43-B4B1-BC8FAFD98109}"/>
                </a:ext>
              </a:extLst>
            </p:cNvPr>
            <p:cNvSpPr txBox="1"/>
            <p:nvPr/>
          </p:nvSpPr>
          <p:spPr>
            <a:xfrm>
              <a:off x="7977370" y="5549207"/>
              <a:ext cx="729110" cy="338554"/>
            </a:xfrm>
            <a:prstGeom prst="rect">
              <a:avLst/>
            </a:prstGeom>
            <a:noFill/>
          </p:spPr>
          <p:txBody>
            <a:bodyPr wrap="none" rtlCol="0">
              <a:spAutoFit/>
            </a:bodyPr>
            <a:lstStyle/>
            <a:p>
              <a:r>
                <a:rPr lang="en-US" sz="1600" dirty="0"/>
                <a:t>temp3</a:t>
              </a:r>
            </a:p>
          </p:txBody>
        </p:sp>
      </p:grpSp>
      <p:cxnSp>
        <p:nvCxnSpPr>
          <p:cNvPr id="40" name="Elbow Connector 62">
            <a:extLst>
              <a:ext uri="{FF2B5EF4-FFF2-40B4-BE49-F238E27FC236}">
                <a16:creationId xmlns:a16="http://schemas.microsoft.com/office/drawing/2014/main" id="{13666D5A-5BEE-AC49-AE11-7EE4C6063D2D}"/>
              </a:ext>
            </a:extLst>
          </p:cNvPr>
          <p:cNvCxnSpPr>
            <a:cxnSpLocks/>
          </p:cNvCxnSpPr>
          <p:nvPr/>
        </p:nvCxnSpPr>
        <p:spPr>
          <a:xfrm flipH="1">
            <a:off x="3819656" y="4421195"/>
            <a:ext cx="476573" cy="445154"/>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7170" name="Picture 2" descr="Laptop Icons in SVG, PNG, AI to Download">
            <a:hlinkClick r:id="rId11"/>
            <a:extLst>
              <a:ext uri="{FF2B5EF4-FFF2-40B4-BE49-F238E27FC236}">
                <a16:creationId xmlns:a16="http://schemas.microsoft.com/office/drawing/2014/main" id="{20417C76-0788-184A-B86E-A8019E261C13}"/>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02219" y="2898182"/>
            <a:ext cx="819025" cy="819025"/>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4E0A478A-D44B-394F-AE45-502668D22EDE}"/>
              </a:ext>
            </a:extLst>
          </p:cNvPr>
          <p:cNvSpPr txBox="1"/>
          <p:nvPr/>
        </p:nvSpPr>
        <p:spPr>
          <a:xfrm>
            <a:off x="114864" y="3696110"/>
            <a:ext cx="993734" cy="646331"/>
          </a:xfrm>
          <a:prstGeom prst="rect">
            <a:avLst/>
          </a:prstGeom>
          <a:noFill/>
        </p:spPr>
        <p:txBody>
          <a:bodyPr wrap="none" rtlCol="0">
            <a:spAutoFit/>
          </a:bodyPr>
          <a:lstStyle/>
          <a:p>
            <a:pPr algn="ctr"/>
            <a:r>
              <a:rPr lang="en-US" dirty="0"/>
              <a:t>Auxiliary</a:t>
            </a:r>
          </a:p>
          <a:p>
            <a:pPr algn="ctr"/>
            <a:r>
              <a:rPr lang="en-US" dirty="0"/>
              <a:t>Device</a:t>
            </a:r>
          </a:p>
        </p:txBody>
      </p:sp>
      <p:sp>
        <p:nvSpPr>
          <p:cNvPr id="64" name="Rectangle 63">
            <a:extLst>
              <a:ext uri="{FF2B5EF4-FFF2-40B4-BE49-F238E27FC236}">
                <a16:creationId xmlns:a16="http://schemas.microsoft.com/office/drawing/2014/main" id="{DB2BC506-37B6-AF42-A235-12A866AEF9A5}"/>
              </a:ext>
            </a:extLst>
          </p:cNvPr>
          <p:cNvSpPr/>
          <p:nvPr/>
        </p:nvSpPr>
        <p:spPr>
          <a:xfrm>
            <a:off x="8143375" y="2952935"/>
            <a:ext cx="1030084" cy="302183"/>
          </a:xfrm>
          <a:prstGeom prst="rect">
            <a:avLst/>
          </a:prstGeom>
          <a:solidFill>
            <a:srgbClr val="81ABED"/>
          </a:solidFill>
          <a:ln w="25400">
            <a:solidFill>
              <a:srgbClr val="81A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Middleware</a:t>
            </a:r>
          </a:p>
        </p:txBody>
      </p:sp>
      <p:sp>
        <p:nvSpPr>
          <p:cNvPr id="65" name="Rectangle 64">
            <a:extLst>
              <a:ext uri="{FF2B5EF4-FFF2-40B4-BE49-F238E27FC236}">
                <a16:creationId xmlns:a16="http://schemas.microsoft.com/office/drawing/2014/main" id="{919A0452-3D6F-284D-9DE6-5A36DE8A02BE}"/>
              </a:ext>
            </a:extLst>
          </p:cNvPr>
          <p:cNvSpPr/>
          <p:nvPr/>
        </p:nvSpPr>
        <p:spPr>
          <a:xfrm>
            <a:off x="6186469" y="2952935"/>
            <a:ext cx="1030084" cy="302183"/>
          </a:xfrm>
          <a:prstGeom prst="rect">
            <a:avLst/>
          </a:prstGeom>
          <a:solidFill>
            <a:srgbClr val="81ABED"/>
          </a:solidFill>
          <a:ln w="25400">
            <a:solidFill>
              <a:srgbClr val="81A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Middleware</a:t>
            </a:r>
          </a:p>
        </p:txBody>
      </p:sp>
      <p:sp>
        <p:nvSpPr>
          <p:cNvPr id="66" name="Rectangle 65">
            <a:extLst>
              <a:ext uri="{FF2B5EF4-FFF2-40B4-BE49-F238E27FC236}">
                <a16:creationId xmlns:a16="http://schemas.microsoft.com/office/drawing/2014/main" id="{DA7DE771-8BC9-0640-A649-861F450EF339}"/>
              </a:ext>
            </a:extLst>
          </p:cNvPr>
          <p:cNvSpPr/>
          <p:nvPr/>
        </p:nvSpPr>
        <p:spPr>
          <a:xfrm>
            <a:off x="4044421" y="2950976"/>
            <a:ext cx="1030084" cy="302183"/>
          </a:xfrm>
          <a:prstGeom prst="rect">
            <a:avLst/>
          </a:prstGeom>
          <a:solidFill>
            <a:srgbClr val="81ABED"/>
          </a:solidFill>
          <a:ln w="25400">
            <a:solidFill>
              <a:srgbClr val="81A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Middleware</a:t>
            </a:r>
          </a:p>
        </p:txBody>
      </p:sp>
      <p:sp>
        <p:nvSpPr>
          <p:cNvPr id="67" name="Rectangle 66">
            <a:extLst>
              <a:ext uri="{FF2B5EF4-FFF2-40B4-BE49-F238E27FC236}">
                <a16:creationId xmlns:a16="http://schemas.microsoft.com/office/drawing/2014/main" id="{D10F3EF9-6169-5740-AF86-F3999B7C3BF7}"/>
              </a:ext>
            </a:extLst>
          </p:cNvPr>
          <p:cNvSpPr/>
          <p:nvPr/>
        </p:nvSpPr>
        <p:spPr>
          <a:xfrm>
            <a:off x="10460248" y="2946787"/>
            <a:ext cx="1030084" cy="302183"/>
          </a:xfrm>
          <a:prstGeom prst="rect">
            <a:avLst/>
          </a:prstGeom>
          <a:solidFill>
            <a:srgbClr val="81ABED"/>
          </a:solidFill>
          <a:ln w="25400">
            <a:solidFill>
              <a:srgbClr val="81A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Middleware</a:t>
            </a:r>
          </a:p>
        </p:txBody>
      </p:sp>
      <p:cxnSp>
        <p:nvCxnSpPr>
          <p:cNvPr id="75" name="Elbow Connector 62">
            <a:extLst>
              <a:ext uri="{FF2B5EF4-FFF2-40B4-BE49-F238E27FC236}">
                <a16:creationId xmlns:a16="http://schemas.microsoft.com/office/drawing/2014/main" id="{A26FFF3B-9088-7246-96B7-8F5576C308CD}"/>
              </a:ext>
            </a:extLst>
          </p:cNvPr>
          <p:cNvCxnSpPr>
            <a:cxnSpLocks/>
          </p:cNvCxnSpPr>
          <p:nvPr/>
        </p:nvCxnSpPr>
        <p:spPr>
          <a:xfrm flipH="1">
            <a:off x="5645766" y="4493909"/>
            <a:ext cx="914691" cy="720671"/>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87" name="Elbow Connector 62">
            <a:extLst>
              <a:ext uri="{FF2B5EF4-FFF2-40B4-BE49-F238E27FC236}">
                <a16:creationId xmlns:a16="http://schemas.microsoft.com/office/drawing/2014/main" id="{BF3A002C-F008-814E-BC59-BECC346D4047}"/>
              </a:ext>
            </a:extLst>
          </p:cNvPr>
          <p:cNvCxnSpPr>
            <a:cxnSpLocks/>
          </p:cNvCxnSpPr>
          <p:nvPr/>
        </p:nvCxnSpPr>
        <p:spPr>
          <a:xfrm>
            <a:off x="8747464" y="4573136"/>
            <a:ext cx="512713" cy="648701"/>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89" name="Elbow Connector 62">
            <a:extLst>
              <a:ext uri="{FF2B5EF4-FFF2-40B4-BE49-F238E27FC236}">
                <a16:creationId xmlns:a16="http://schemas.microsoft.com/office/drawing/2014/main" id="{46ABF48F-4F74-1A40-AE4B-E644AB68A3CA}"/>
              </a:ext>
            </a:extLst>
          </p:cNvPr>
          <p:cNvCxnSpPr>
            <a:cxnSpLocks/>
          </p:cNvCxnSpPr>
          <p:nvPr/>
        </p:nvCxnSpPr>
        <p:spPr>
          <a:xfrm>
            <a:off x="11090493" y="4529908"/>
            <a:ext cx="1" cy="432516"/>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grpSp>
        <p:nvGrpSpPr>
          <p:cNvPr id="7204" name="Group 7203">
            <a:extLst>
              <a:ext uri="{FF2B5EF4-FFF2-40B4-BE49-F238E27FC236}">
                <a16:creationId xmlns:a16="http://schemas.microsoft.com/office/drawing/2014/main" id="{E175D1AA-B969-D34D-880F-E29EEDD6EC33}"/>
              </a:ext>
            </a:extLst>
          </p:cNvPr>
          <p:cNvGrpSpPr/>
          <p:nvPr/>
        </p:nvGrpSpPr>
        <p:grpSpPr>
          <a:xfrm>
            <a:off x="7313001" y="1544607"/>
            <a:ext cx="2619635" cy="1379627"/>
            <a:chOff x="984767" y="1544607"/>
            <a:chExt cx="2619635" cy="1379627"/>
          </a:xfrm>
        </p:grpSpPr>
        <p:pic>
          <p:nvPicPr>
            <p:cNvPr id="56" name="Picture 55">
              <a:extLst>
                <a:ext uri="{FF2B5EF4-FFF2-40B4-BE49-F238E27FC236}">
                  <a16:creationId xmlns:a16="http://schemas.microsoft.com/office/drawing/2014/main" id="{F54CA96B-AFB7-A040-BDE1-9C4AE67BC7B7}"/>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b="40718"/>
            <a:stretch/>
          </p:blipFill>
          <p:spPr>
            <a:xfrm>
              <a:off x="984767" y="1857939"/>
              <a:ext cx="1018370" cy="672984"/>
            </a:xfrm>
            <a:prstGeom prst="rect">
              <a:avLst/>
            </a:prstGeom>
          </p:spPr>
        </p:pic>
        <p:sp>
          <p:nvSpPr>
            <p:cNvPr id="58" name="TextBox 57">
              <a:extLst>
                <a:ext uri="{FF2B5EF4-FFF2-40B4-BE49-F238E27FC236}">
                  <a16:creationId xmlns:a16="http://schemas.microsoft.com/office/drawing/2014/main" id="{102966B3-C235-D340-91FB-851D2B16A71E}"/>
                </a:ext>
              </a:extLst>
            </p:cNvPr>
            <p:cNvSpPr txBox="1"/>
            <p:nvPr/>
          </p:nvSpPr>
          <p:spPr>
            <a:xfrm>
              <a:off x="1213266" y="2530923"/>
              <a:ext cx="561372" cy="369332"/>
            </a:xfrm>
            <a:prstGeom prst="rect">
              <a:avLst/>
            </a:prstGeom>
            <a:noFill/>
          </p:spPr>
          <p:txBody>
            <a:bodyPr wrap="none" rtlCol="0">
              <a:spAutoFit/>
            </a:bodyPr>
            <a:lstStyle/>
            <a:p>
              <a:r>
                <a:rPr lang="en-US" dirty="0"/>
                <a:t>App</a:t>
              </a:r>
            </a:p>
          </p:txBody>
        </p:sp>
        <p:sp>
          <p:nvSpPr>
            <p:cNvPr id="7191" name="Snip Single Corner Rectangle 7190">
              <a:extLst>
                <a:ext uri="{FF2B5EF4-FFF2-40B4-BE49-F238E27FC236}">
                  <a16:creationId xmlns:a16="http://schemas.microsoft.com/office/drawing/2014/main" id="{8B9E97C9-6C8F-6141-BCB7-34E9D03AF86C}"/>
                </a:ext>
              </a:extLst>
            </p:cNvPr>
            <p:cNvSpPr/>
            <p:nvPr/>
          </p:nvSpPr>
          <p:spPr>
            <a:xfrm>
              <a:off x="2220826" y="1544607"/>
              <a:ext cx="1074008" cy="928481"/>
            </a:xfrm>
            <a:prstGeom prst="snip1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temp1</a:t>
              </a:r>
            </a:p>
            <a:p>
              <a:pPr algn="ctr"/>
              <a:r>
                <a:rPr lang="en-US" dirty="0">
                  <a:solidFill>
                    <a:schemeClr val="tx1"/>
                  </a:solidFill>
                </a:rPr>
                <a:t>temp2</a:t>
              </a:r>
            </a:p>
            <a:p>
              <a:pPr algn="ctr"/>
              <a:r>
                <a:rPr lang="en-US" dirty="0">
                  <a:solidFill>
                    <a:schemeClr val="tx1"/>
                  </a:solidFill>
                </a:rPr>
                <a:t>temp3</a:t>
              </a:r>
            </a:p>
          </p:txBody>
        </p:sp>
        <p:sp>
          <p:nvSpPr>
            <p:cNvPr id="7193" name="TextBox 7192">
              <a:extLst>
                <a:ext uri="{FF2B5EF4-FFF2-40B4-BE49-F238E27FC236}">
                  <a16:creationId xmlns:a16="http://schemas.microsoft.com/office/drawing/2014/main" id="{A17E0B58-38F6-3F4F-A3A6-F549886B4C5E}"/>
                </a:ext>
              </a:extLst>
            </p:cNvPr>
            <p:cNvSpPr txBox="1"/>
            <p:nvPr/>
          </p:nvSpPr>
          <p:spPr>
            <a:xfrm>
              <a:off x="1910861" y="2554902"/>
              <a:ext cx="1693541" cy="369332"/>
            </a:xfrm>
            <a:prstGeom prst="rect">
              <a:avLst/>
            </a:prstGeom>
            <a:noFill/>
          </p:spPr>
          <p:txBody>
            <a:bodyPr wrap="none" rtlCol="0">
              <a:spAutoFit/>
            </a:bodyPr>
            <a:lstStyle/>
            <a:p>
              <a:r>
                <a:rPr lang="en-US" dirty="0"/>
                <a:t>Devices Needed</a:t>
              </a:r>
            </a:p>
          </p:txBody>
        </p:sp>
      </p:grpSp>
      <p:grpSp>
        <p:nvGrpSpPr>
          <p:cNvPr id="97" name="Group 96">
            <a:extLst>
              <a:ext uri="{FF2B5EF4-FFF2-40B4-BE49-F238E27FC236}">
                <a16:creationId xmlns:a16="http://schemas.microsoft.com/office/drawing/2014/main" id="{DD7952D8-2611-8844-BD45-C72017D5B1D9}"/>
              </a:ext>
            </a:extLst>
          </p:cNvPr>
          <p:cNvGrpSpPr/>
          <p:nvPr/>
        </p:nvGrpSpPr>
        <p:grpSpPr>
          <a:xfrm>
            <a:off x="7429852" y="5366437"/>
            <a:ext cx="729110" cy="735359"/>
            <a:chOff x="6531727" y="1654407"/>
            <a:chExt cx="729110" cy="735359"/>
          </a:xfrm>
        </p:grpSpPr>
        <p:pic>
          <p:nvPicPr>
            <p:cNvPr id="98" name="Picture 97">
              <a:extLst>
                <a:ext uri="{FF2B5EF4-FFF2-40B4-BE49-F238E27FC236}">
                  <a16:creationId xmlns:a16="http://schemas.microsoft.com/office/drawing/2014/main" id="{E955811F-5478-3B42-96CA-5539416346F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9628" t="12083" r="8714" b="14823"/>
            <a:stretch/>
          </p:blipFill>
          <p:spPr>
            <a:xfrm>
              <a:off x="6590505" y="1654407"/>
              <a:ext cx="622012" cy="343636"/>
            </a:xfrm>
            <a:prstGeom prst="rect">
              <a:avLst/>
            </a:prstGeom>
          </p:spPr>
        </p:pic>
        <p:sp>
          <p:nvSpPr>
            <p:cNvPr id="99" name="TextBox 98">
              <a:extLst>
                <a:ext uri="{FF2B5EF4-FFF2-40B4-BE49-F238E27FC236}">
                  <a16:creationId xmlns:a16="http://schemas.microsoft.com/office/drawing/2014/main" id="{5C2971F4-2734-464E-B24B-8E33B9235E06}"/>
                </a:ext>
              </a:extLst>
            </p:cNvPr>
            <p:cNvSpPr txBox="1"/>
            <p:nvPr/>
          </p:nvSpPr>
          <p:spPr>
            <a:xfrm>
              <a:off x="6531727" y="2051212"/>
              <a:ext cx="729110" cy="338554"/>
            </a:xfrm>
            <a:prstGeom prst="rect">
              <a:avLst/>
            </a:prstGeom>
            <a:noFill/>
          </p:spPr>
          <p:txBody>
            <a:bodyPr wrap="none" rtlCol="0">
              <a:spAutoFit/>
            </a:bodyPr>
            <a:lstStyle/>
            <a:p>
              <a:r>
                <a:rPr lang="en-US" sz="1600" dirty="0"/>
                <a:t>temp2</a:t>
              </a:r>
            </a:p>
          </p:txBody>
        </p:sp>
      </p:grpSp>
      <p:cxnSp>
        <p:nvCxnSpPr>
          <p:cNvPr id="100" name="Elbow Connector 62">
            <a:extLst>
              <a:ext uri="{FF2B5EF4-FFF2-40B4-BE49-F238E27FC236}">
                <a16:creationId xmlns:a16="http://schemas.microsoft.com/office/drawing/2014/main" id="{F3D92574-3CFC-7A4B-AE65-5371B0B2608D}"/>
              </a:ext>
            </a:extLst>
          </p:cNvPr>
          <p:cNvCxnSpPr>
            <a:cxnSpLocks/>
          </p:cNvCxnSpPr>
          <p:nvPr/>
        </p:nvCxnSpPr>
        <p:spPr>
          <a:xfrm flipH="1">
            <a:off x="7960388" y="4573136"/>
            <a:ext cx="618656" cy="648701"/>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192DB9D9-DA2D-0E4C-9C10-5CF906EDF260}"/>
              </a:ext>
            </a:extLst>
          </p:cNvPr>
          <p:cNvCxnSpPr>
            <a:cxnSpLocks/>
          </p:cNvCxnSpPr>
          <p:nvPr/>
        </p:nvCxnSpPr>
        <p:spPr>
          <a:xfrm flipH="1" flipV="1">
            <a:off x="4615996" y="4402224"/>
            <a:ext cx="683991" cy="72164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13128DD4-F10B-3744-85FA-CD356EAD8830}"/>
              </a:ext>
            </a:extLst>
          </p:cNvPr>
          <p:cNvCxnSpPr>
            <a:cxnSpLocks/>
          </p:cNvCxnSpPr>
          <p:nvPr/>
        </p:nvCxnSpPr>
        <p:spPr>
          <a:xfrm flipV="1">
            <a:off x="7668299" y="4468944"/>
            <a:ext cx="791443" cy="768789"/>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69FB5F44-4756-BC49-95F4-00E8B5F07A80}"/>
              </a:ext>
            </a:extLst>
          </p:cNvPr>
          <p:cNvCxnSpPr>
            <a:cxnSpLocks/>
          </p:cNvCxnSpPr>
          <p:nvPr/>
        </p:nvCxnSpPr>
        <p:spPr>
          <a:xfrm flipH="1" flipV="1">
            <a:off x="8895622" y="4445793"/>
            <a:ext cx="589175" cy="768787"/>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BFEA44C1-2560-CE42-A3E1-06775814C2FF}"/>
              </a:ext>
            </a:extLst>
          </p:cNvPr>
          <p:cNvCxnSpPr>
            <a:cxnSpLocks/>
          </p:cNvCxnSpPr>
          <p:nvPr/>
        </p:nvCxnSpPr>
        <p:spPr>
          <a:xfrm flipH="1" flipV="1">
            <a:off x="8020478" y="2715589"/>
            <a:ext cx="317723" cy="20864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urved Connector 85">
            <a:extLst>
              <a:ext uri="{FF2B5EF4-FFF2-40B4-BE49-F238E27FC236}">
                <a16:creationId xmlns:a16="http://schemas.microsoft.com/office/drawing/2014/main" id="{34510C3D-1F2C-5F4C-9AC2-992BAC70D83E}"/>
              </a:ext>
            </a:extLst>
          </p:cNvPr>
          <p:cNvCxnSpPr>
            <a:stCxn id="66" idx="0"/>
            <a:endCxn id="64" idx="1"/>
          </p:cNvCxnSpPr>
          <p:nvPr/>
        </p:nvCxnSpPr>
        <p:spPr>
          <a:xfrm rot="16200000" flipH="1">
            <a:off x="6274893" y="1235545"/>
            <a:ext cx="153051" cy="3583912"/>
          </a:xfrm>
          <a:prstGeom prst="curvedConnector4">
            <a:avLst>
              <a:gd name="adj1" fmla="val -149362"/>
              <a:gd name="adj2" fmla="val 78649"/>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Elbow Connector 62">
            <a:extLst>
              <a:ext uri="{FF2B5EF4-FFF2-40B4-BE49-F238E27FC236}">
                <a16:creationId xmlns:a16="http://schemas.microsoft.com/office/drawing/2014/main" id="{7F3C86EF-F657-4147-8FC5-52589C87E008}"/>
              </a:ext>
            </a:extLst>
          </p:cNvPr>
          <p:cNvCxnSpPr>
            <a:cxnSpLocks/>
          </p:cNvCxnSpPr>
          <p:nvPr/>
        </p:nvCxnSpPr>
        <p:spPr>
          <a:xfrm flipH="1">
            <a:off x="154169" y="5536585"/>
            <a:ext cx="557031" cy="0"/>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6E4D98A8-4692-E94B-A6D4-214234D7556B}"/>
              </a:ext>
            </a:extLst>
          </p:cNvPr>
          <p:cNvSpPr txBox="1"/>
          <p:nvPr/>
        </p:nvSpPr>
        <p:spPr>
          <a:xfrm>
            <a:off x="740390" y="5324717"/>
            <a:ext cx="1912831" cy="369332"/>
          </a:xfrm>
          <a:prstGeom prst="rect">
            <a:avLst/>
          </a:prstGeom>
          <a:noFill/>
        </p:spPr>
        <p:txBody>
          <a:bodyPr wrap="none" rtlCol="0">
            <a:spAutoFit/>
          </a:bodyPr>
          <a:lstStyle/>
          <a:p>
            <a:r>
              <a:rPr lang="en-US" dirty="0"/>
              <a:t>Device connection</a:t>
            </a:r>
          </a:p>
        </p:txBody>
      </p:sp>
      <p:cxnSp>
        <p:nvCxnSpPr>
          <p:cNvPr id="166" name="Straight Arrow Connector 165">
            <a:extLst>
              <a:ext uri="{FF2B5EF4-FFF2-40B4-BE49-F238E27FC236}">
                <a16:creationId xmlns:a16="http://schemas.microsoft.com/office/drawing/2014/main" id="{B43937F4-A3D5-2D46-89B1-BAD2D4B00ABF}"/>
              </a:ext>
            </a:extLst>
          </p:cNvPr>
          <p:cNvCxnSpPr>
            <a:cxnSpLocks/>
          </p:cNvCxnSpPr>
          <p:nvPr/>
        </p:nvCxnSpPr>
        <p:spPr>
          <a:xfrm flipV="1">
            <a:off x="153975" y="6056684"/>
            <a:ext cx="557225" cy="1"/>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7DA3D749-2DD1-FC48-B820-75DB35A1F7BF}"/>
              </a:ext>
            </a:extLst>
          </p:cNvPr>
          <p:cNvSpPr txBox="1"/>
          <p:nvPr/>
        </p:nvSpPr>
        <p:spPr>
          <a:xfrm>
            <a:off x="736068" y="5858517"/>
            <a:ext cx="1787477" cy="369332"/>
          </a:xfrm>
          <a:prstGeom prst="rect">
            <a:avLst/>
          </a:prstGeom>
          <a:noFill/>
        </p:spPr>
        <p:txBody>
          <a:bodyPr wrap="none" rtlCol="0">
            <a:spAutoFit/>
          </a:bodyPr>
          <a:lstStyle/>
          <a:p>
            <a:r>
              <a:rPr lang="en-US" dirty="0"/>
              <a:t>Data stream flow</a:t>
            </a:r>
          </a:p>
        </p:txBody>
      </p:sp>
      <p:sp>
        <p:nvSpPr>
          <p:cNvPr id="174" name="TextBox 173">
            <a:extLst>
              <a:ext uri="{FF2B5EF4-FFF2-40B4-BE49-F238E27FC236}">
                <a16:creationId xmlns:a16="http://schemas.microsoft.com/office/drawing/2014/main" id="{F4204A6F-58CA-0944-B623-ACF5DBE87E9E}"/>
              </a:ext>
            </a:extLst>
          </p:cNvPr>
          <p:cNvSpPr txBox="1"/>
          <p:nvPr/>
        </p:nvSpPr>
        <p:spPr>
          <a:xfrm>
            <a:off x="9459141" y="4111583"/>
            <a:ext cx="821507" cy="523220"/>
          </a:xfrm>
          <a:prstGeom prst="rect">
            <a:avLst/>
          </a:prstGeom>
          <a:noFill/>
        </p:spPr>
        <p:txBody>
          <a:bodyPr wrap="none" rtlCol="0">
            <a:spAutoFit/>
          </a:bodyPr>
          <a:lstStyle/>
          <a:p>
            <a:pPr algn="ctr"/>
            <a:r>
              <a:rPr lang="en-US" sz="1400" dirty="0">
                <a:solidFill>
                  <a:srgbClr val="FF0000"/>
                </a:solidFill>
              </a:rPr>
              <a:t>executor</a:t>
            </a:r>
          </a:p>
          <a:p>
            <a:pPr algn="ctr"/>
            <a:r>
              <a:rPr lang="en-US" sz="1400" dirty="0">
                <a:solidFill>
                  <a:srgbClr val="FF0000"/>
                </a:solidFill>
              </a:rPr>
              <a:t>gateway</a:t>
            </a:r>
          </a:p>
        </p:txBody>
      </p:sp>
      <p:cxnSp>
        <p:nvCxnSpPr>
          <p:cNvPr id="175" name="Straight Arrow Connector 174">
            <a:extLst>
              <a:ext uri="{FF2B5EF4-FFF2-40B4-BE49-F238E27FC236}">
                <a16:creationId xmlns:a16="http://schemas.microsoft.com/office/drawing/2014/main" id="{804BAD53-8564-644F-B8B3-6CFB587F4EA6}"/>
              </a:ext>
            </a:extLst>
          </p:cNvPr>
          <p:cNvCxnSpPr>
            <a:cxnSpLocks/>
          </p:cNvCxnSpPr>
          <p:nvPr/>
        </p:nvCxnSpPr>
        <p:spPr>
          <a:xfrm>
            <a:off x="9343950" y="3970105"/>
            <a:ext cx="232462" cy="1812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833987B5-D38C-5249-8CF3-3EBD9A3AB255}"/>
              </a:ext>
            </a:extLst>
          </p:cNvPr>
          <p:cNvSpPr txBox="1"/>
          <p:nvPr/>
        </p:nvSpPr>
        <p:spPr>
          <a:xfrm>
            <a:off x="2813254" y="4131540"/>
            <a:ext cx="802976" cy="523220"/>
          </a:xfrm>
          <a:prstGeom prst="rect">
            <a:avLst/>
          </a:prstGeom>
          <a:noFill/>
        </p:spPr>
        <p:txBody>
          <a:bodyPr wrap="none" rtlCol="0">
            <a:spAutoFit/>
          </a:bodyPr>
          <a:lstStyle/>
          <a:p>
            <a:pPr algn="ctr"/>
            <a:r>
              <a:rPr lang="en-US" sz="1400" dirty="0">
                <a:solidFill>
                  <a:srgbClr val="FF0000"/>
                </a:solidFill>
              </a:rPr>
              <a:t>provider</a:t>
            </a:r>
          </a:p>
          <a:p>
            <a:pPr algn="ctr"/>
            <a:r>
              <a:rPr lang="en-US" sz="1400" dirty="0">
                <a:solidFill>
                  <a:srgbClr val="FF0000"/>
                </a:solidFill>
              </a:rPr>
              <a:t>gateway</a:t>
            </a:r>
          </a:p>
        </p:txBody>
      </p:sp>
      <p:cxnSp>
        <p:nvCxnSpPr>
          <p:cNvPr id="179" name="Straight Arrow Connector 178">
            <a:extLst>
              <a:ext uri="{FF2B5EF4-FFF2-40B4-BE49-F238E27FC236}">
                <a16:creationId xmlns:a16="http://schemas.microsoft.com/office/drawing/2014/main" id="{D13D3791-FB75-B741-AF22-28544DAD0DB1}"/>
              </a:ext>
            </a:extLst>
          </p:cNvPr>
          <p:cNvCxnSpPr>
            <a:cxnSpLocks/>
          </p:cNvCxnSpPr>
          <p:nvPr/>
        </p:nvCxnSpPr>
        <p:spPr>
          <a:xfrm flipH="1">
            <a:off x="3588197" y="3885085"/>
            <a:ext cx="401044" cy="2825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Elbow Connector 62">
            <a:extLst>
              <a:ext uri="{FF2B5EF4-FFF2-40B4-BE49-F238E27FC236}">
                <a16:creationId xmlns:a16="http://schemas.microsoft.com/office/drawing/2014/main" id="{E0E4CEBC-5430-6A4E-A564-03B9023FA60D}"/>
              </a:ext>
            </a:extLst>
          </p:cNvPr>
          <p:cNvCxnSpPr>
            <a:cxnSpLocks/>
          </p:cNvCxnSpPr>
          <p:nvPr/>
        </p:nvCxnSpPr>
        <p:spPr>
          <a:xfrm>
            <a:off x="4423627" y="4478022"/>
            <a:ext cx="685463" cy="714786"/>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68" name="Multiply 67">
            <a:extLst>
              <a:ext uri="{FF2B5EF4-FFF2-40B4-BE49-F238E27FC236}">
                <a16:creationId xmlns:a16="http://schemas.microsoft.com/office/drawing/2014/main" id="{722D384A-5B33-974D-9A09-533C777FF706}"/>
              </a:ext>
            </a:extLst>
          </p:cNvPr>
          <p:cNvSpPr/>
          <p:nvPr/>
        </p:nvSpPr>
        <p:spPr>
          <a:xfrm>
            <a:off x="7699006" y="2710137"/>
            <a:ext cx="2061466" cy="195355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7CBE1430-AA5E-FE45-ABFE-F7403E107283}"/>
              </a:ext>
            </a:extLst>
          </p:cNvPr>
          <p:cNvSpPr txBox="1"/>
          <p:nvPr/>
        </p:nvSpPr>
        <p:spPr>
          <a:xfrm>
            <a:off x="2766690" y="3134405"/>
            <a:ext cx="821507" cy="523220"/>
          </a:xfrm>
          <a:prstGeom prst="rect">
            <a:avLst/>
          </a:prstGeom>
          <a:noFill/>
        </p:spPr>
        <p:txBody>
          <a:bodyPr wrap="none" rtlCol="0">
            <a:spAutoFit/>
          </a:bodyPr>
          <a:lstStyle/>
          <a:p>
            <a:pPr algn="ctr"/>
            <a:r>
              <a:rPr lang="en-US" sz="1400" dirty="0">
                <a:solidFill>
                  <a:srgbClr val="FF0000"/>
                </a:solidFill>
              </a:rPr>
              <a:t>executor</a:t>
            </a:r>
          </a:p>
          <a:p>
            <a:pPr algn="ctr"/>
            <a:r>
              <a:rPr lang="en-US" sz="1400" dirty="0">
                <a:solidFill>
                  <a:srgbClr val="FF0000"/>
                </a:solidFill>
              </a:rPr>
              <a:t>gateway</a:t>
            </a:r>
          </a:p>
        </p:txBody>
      </p:sp>
      <p:cxnSp>
        <p:nvCxnSpPr>
          <p:cNvPr id="70" name="Straight Arrow Connector 69">
            <a:extLst>
              <a:ext uri="{FF2B5EF4-FFF2-40B4-BE49-F238E27FC236}">
                <a16:creationId xmlns:a16="http://schemas.microsoft.com/office/drawing/2014/main" id="{E8FF7C2F-33B1-9A41-9340-8F1731319B00}"/>
              </a:ext>
            </a:extLst>
          </p:cNvPr>
          <p:cNvCxnSpPr>
            <a:cxnSpLocks/>
          </p:cNvCxnSpPr>
          <p:nvPr/>
        </p:nvCxnSpPr>
        <p:spPr>
          <a:xfrm flipH="1" flipV="1">
            <a:off x="3616231" y="3463475"/>
            <a:ext cx="273598" cy="1796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20168979"/>
      </p:ext>
    </p:extLst>
  </p:cSld>
  <p:clrMapOvr>
    <a:masterClrMapping/>
  </p:clrMapOvr>
  <mc:AlternateContent xmlns:mc="http://schemas.openxmlformats.org/markup-compatibility/2006" xmlns:p14="http://schemas.microsoft.com/office/powerpoint/2010/main">
    <mc:Choice Requires="p14">
      <p:transition spd="slow" p14:dur="2000" advTm="28180"/>
    </mc:Choice>
    <mc:Fallback xmlns="">
      <p:transition spd="slow" advTm="281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dissolve">
                                      <p:cBhvr>
                                        <p:cTn id="7" dur="500"/>
                                        <p:tgtEl>
                                          <p:spTgt spid="68"/>
                                        </p:tgtEl>
                                      </p:cBhvr>
                                    </p:animEffect>
                                  </p:childTnLst>
                                </p:cTn>
                              </p:par>
                              <p:par>
                                <p:cTn id="8" presetID="9" presetClass="exit" presetSubtype="0" fill="hold" nodeType="withEffect">
                                  <p:stCondLst>
                                    <p:cond delay="0"/>
                                  </p:stCondLst>
                                  <p:childTnLst>
                                    <p:animEffect transition="out" filter="dissolve">
                                      <p:cBhvr>
                                        <p:cTn id="9" dur="500"/>
                                        <p:tgtEl>
                                          <p:spTgt spid="86"/>
                                        </p:tgtEl>
                                      </p:cBhvr>
                                    </p:animEffect>
                                    <p:set>
                                      <p:cBhvr>
                                        <p:cTn id="10" dur="1" fill="hold">
                                          <p:stCondLst>
                                            <p:cond delay="499"/>
                                          </p:stCondLst>
                                        </p:cTn>
                                        <p:tgtEl>
                                          <p:spTgt spid="86"/>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152"/>
                                        </p:tgtEl>
                                      </p:cBhvr>
                                    </p:animEffect>
                                    <p:set>
                                      <p:cBhvr>
                                        <p:cTn id="13" dur="1" fill="hold">
                                          <p:stCondLst>
                                            <p:cond delay="499"/>
                                          </p:stCondLst>
                                        </p:cTn>
                                        <p:tgtEl>
                                          <p:spTgt spid="152"/>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146"/>
                                        </p:tgtEl>
                                      </p:cBhvr>
                                    </p:animEffect>
                                    <p:set>
                                      <p:cBhvr>
                                        <p:cTn id="16" dur="1" fill="hold">
                                          <p:stCondLst>
                                            <p:cond delay="499"/>
                                          </p:stCondLst>
                                        </p:cTn>
                                        <p:tgtEl>
                                          <p:spTgt spid="146"/>
                                        </p:tgtEl>
                                        <p:attrNameLst>
                                          <p:attrName>style.visibility</p:attrName>
                                        </p:attrNameLst>
                                      </p:cBhvr>
                                      <p:to>
                                        <p:strVal val="hidden"/>
                                      </p:to>
                                    </p:set>
                                  </p:childTnLst>
                                </p:cTn>
                              </p:par>
                              <p:par>
                                <p:cTn id="17" presetID="9" presetClass="exit" presetSubtype="0" fill="hold" nodeType="withEffect">
                                  <p:stCondLst>
                                    <p:cond delay="0"/>
                                  </p:stCondLst>
                                  <p:childTnLst>
                                    <p:animEffect transition="out" filter="dissolve">
                                      <p:cBhvr>
                                        <p:cTn id="18" dur="500"/>
                                        <p:tgtEl>
                                          <p:spTgt spid="147"/>
                                        </p:tgtEl>
                                      </p:cBhvr>
                                    </p:animEffect>
                                    <p:set>
                                      <p:cBhvr>
                                        <p:cTn id="19" dur="1" fill="hold">
                                          <p:stCondLst>
                                            <p:cond delay="499"/>
                                          </p:stCondLst>
                                        </p:cTn>
                                        <p:tgtEl>
                                          <p:spTgt spid="147"/>
                                        </p:tgtEl>
                                        <p:attrNameLst>
                                          <p:attrName>style.visibility</p:attrName>
                                        </p:attrNameLst>
                                      </p:cBhvr>
                                      <p:to>
                                        <p:strVal val="hidden"/>
                                      </p:to>
                                    </p:set>
                                  </p:childTnLst>
                                </p:cTn>
                              </p:par>
                              <p:par>
                                <p:cTn id="20" presetID="9" presetClass="exit" presetSubtype="0" fill="hold" nodeType="withEffect">
                                  <p:stCondLst>
                                    <p:cond delay="0"/>
                                  </p:stCondLst>
                                  <p:childTnLst>
                                    <p:animEffect transition="out" filter="dissolve">
                                      <p:cBhvr>
                                        <p:cTn id="21" dur="500"/>
                                        <p:tgtEl>
                                          <p:spTgt spid="73"/>
                                        </p:tgtEl>
                                      </p:cBhvr>
                                    </p:animEffect>
                                    <p:set>
                                      <p:cBhvr>
                                        <p:cTn id="22" dur="1" fill="hold">
                                          <p:stCondLst>
                                            <p:cond delay="499"/>
                                          </p:stCondLst>
                                        </p:cTn>
                                        <p:tgtEl>
                                          <p:spTgt spid="73"/>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175"/>
                                        </p:tgtEl>
                                      </p:cBhvr>
                                    </p:animEffect>
                                    <p:set>
                                      <p:cBhvr>
                                        <p:cTn id="25" dur="1" fill="hold">
                                          <p:stCondLst>
                                            <p:cond delay="499"/>
                                          </p:stCondLst>
                                        </p:cTn>
                                        <p:tgtEl>
                                          <p:spTgt spid="175"/>
                                        </p:tgtEl>
                                        <p:attrNameLst>
                                          <p:attrName>style.visibility</p:attrName>
                                        </p:attrNameLst>
                                      </p:cBhvr>
                                      <p:to>
                                        <p:strVal val="hidden"/>
                                      </p:to>
                                    </p:set>
                                  </p:childTnLst>
                                </p:cTn>
                              </p:par>
                              <p:par>
                                <p:cTn id="26" presetID="9" presetClass="exit" presetSubtype="0" fill="hold" grpId="1" nodeType="withEffect">
                                  <p:stCondLst>
                                    <p:cond delay="0"/>
                                  </p:stCondLst>
                                  <p:childTnLst>
                                    <p:animEffect transition="out" filter="dissolve">
                                      <p:cBhvr>
                                        <p:cTn id="27" dur="500"/>
                                        <p:tgtEl>
                                          <p:spTgt spid="174"/>
                                        </p:tgtEl>
                                      </p:cBhvr>
                                    </p:animEffect>
                                    <p:set>
                                      <p:cBhvr>
                                        <p:cTn id="28" dur="1" fill="hold">
                                          <p:stCondLst>
                                            <p:cond delay="499"/>
                                          </p:stCondLst>
                                        </p:cTn>
                                        <p:tgtEl>
                                          <p:spTgt spid="174"/>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179"/>
                                        </p:tgtEl>
                                      </p:cBhvr>
                                    </p:animEffect>
                                    <p:set>
                                      <p:cBhvr>
                                        <p:cTn id="31" dur="1" fill="hold">
                                          <p:stCondLst>
                                            <p:cond delay="499"/>
                                          </p:stCondLst>
                                        </p:cTn>
                                        <p:tgtEl>
                                          <p:spTgt spid="179"/>
                                        </p:tgtEl>
                                        <p:attrNameLst>
                                          <p:attrName>style.visibility</p:attrName>
                                        </p:attrNameLst>
                                      </p:cBhvr>
                                      <p:to>
                                        <p:strVal val="hidden"/>
                                      </p:to>
                                    </p:set>
                                  </p:childTnLst>
                                </p:cTn>
                              </p:par>
                              <p:par>
                                <p:cTn id="32" presetID="9" presetClass="exit" presetSubtype="0" fill="hold" grpId="1" nodeType="withEffect">
                                  <p:stCondLst>
                                    <p:cond delay="0"/>
                                  </p:stCondLst>
                                  <p:childTnLst>
                                    <p:animEffect transition="out" filter="dissolve">
                                      <p:cBhvr>
                                        <p:cTn id="33" dur="500"/>
                                        <p:tgtEl>
                                          <p:spTgt spid="178"/>
                                        </p:tgtEl>
                                      </p:cBhvr>
                                    </p:animEffect>
                                    <p:set>
                                      <p:cBhvr>
                                        <p:cTn id="34" dur="1" fill="hold">
                                          <p:stCondLst>
                                            <p:cond delay="499"/>
                                          </p:stCondLst>
                                        </p:cTn>
                                        <p:tgtEl>
                                          <p:spTgt spid="178"/>
                                        </p:tgtEl>
                                        <p:attrNameLst>
                                          <p:attrName>style.visibility</p:attrName>
                                        </p:attrNameLst>
                                      </p:cBhvr>
                                      <p:to>
                                        <p:strVal val="hidden"/>
                                      </p:to>
                                    </p:set>
                                  </p:childTnLst>
                                </p:cTn>
                              </p:par>
                              <p:par>
                                <p:cTn id="35" presetID="9" presetClass="exit" presetSubtype="0" fill="hold" nodeType="withEffect">
                                  <p:stCondLst>
                                    <p:cond delay="0"/>
                                  </p:stCondLst>
                                  <p:childTnLst>
                                    <p:animEffect transition="out" filter="dissolve">
                                      <p:cBhvr>
                                        <p:cTn id="36" dur="500"/>
                                        <p:tgtEl>
                                          <p:spTgt spid="100"/>
                                        </p:tgtEl>
                                      </p:cBhvr>
                                    </p:animEffect>
                                    <p:set>
                                      <p:cBhvr>
                                        <p:cTn id="37" dur="1" fill="hold">
                                          <p:stCondLst>
                                            <p:cond delay="499"/>
                                          </p:stCondLst>
                                        </p:cTn>
                                        <p:tgtEl>
                                          <p:spTgt spid="100"/>
                                        </p:tgtEl>
                                        <p:attrNameLst>
                                          <p:attrName>style.visibility</p:attrName>
                                        </p:attrNameLst>
                                      </p:cBhvr>
                                      <p:to>
                                        <p:strVal val="hidden"/>
                                      </p:to>
                                    </p:set>
                                  </p:childTnLst>
                                </p:cTn>
                              </p:par>
                              <p:par>
                                <p:cTn id="38" presetID="9" presetClass="exit" presetSubtype="0" fill="hold" nodeType="withEffect">
                                  <p:stCondLst>
                                    <p:cond delay="0"/>
                                  </p:stCondLst>
                                  <p:childTnLst>
                                    <p:animEffect transition="out" filter="dissolve">
                                      <p:cBhvr>
                                        <p:cTn id="39" dur="500"/>
                                        <p:tgtEl>
                                          <p:spTgt spid="87"/>
                                        </p:tgtEl>
                                      </p:cBhvr>
                                    </p:animEffect>
                                    <p:set>
                                      <p:cBhvr>
                                        <p:cTn id="40" dur="1" fill="hold">
                                          <p:stCondLst>
                                            <p:cond delay="499"/>
                                          </p:stCondLst>
                                        </p:cTn>
                                        <p:tgtEl>
                                          <p:spTgt spid="8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0.00364 -0.02361 L -0.32864 -0.02361 " pathEditMode="relative" ptsTypes="AA">
                                      <p:cBhvr>
                                        <p:cTn id="44" dur="1000" fill="hold"/>
                                        <p:tgtEl>
                                          <p:spTgt spid="7204"/>
                                        </p:tgtEl>
                                        <p:attrNameLst>
                                          <p:attrName>ppt_x</p:attrName>
                                          <p:attrName>ppt_y</p:attrName>
                                        </p:attrNameLst>
                                      </p:cBhvr>
                                    </p:animMotion>
                                  </p:childTnLst>
                                </p:cTn>
                              </p:par>
                              <p:par>
                                <p:cTn id="45" presetID="9" presetClass="entr" presetSubtype="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dissolve">
                                      <p:cBhvr>
                                        <p:cTn id="47" dur="500"/>
                                        <p:tgtEl>
                                          <p:spTgt spid="70"/>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dissolve">
                                      <p:cBhvr>
                                        <p:cTn id="50" dur="500"/>
                                        <p:tgtEl>
                                          <p:spTgt spid="69"/>
                                        </p:tgtEl>
                                      </p:cBhvr>
                                    </p:animEffect>
                                  </p:childTnLst>
                                </p:cTn>
                              </p:par>
                              <p:par>
                                <p:cTn id="51" presetID="9" presetClass="entr" presetSubtype="0"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dissolve">
                                      <p:cBhvr>
                                        <p:cTn id="5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1"/>
      <p:bldP spid="178" grpId="1"/>
      <p:bldP spid="68" grpId="0" animBg="1"/>
      <p:bldP spid="6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2F5C3-F981-8E4A-B0AD-45D7CC0563E1}"/>
              </a:ext>
            </a:extLst>
          </p:cNvPr>
          <p:cNvSpPr>
            <a:spLocks noGrp="1"/>
          </p:cNvSpPr>
          <p:nvPr>
            <p:ph type="title"/>
          </p:nvPr>
        </p:nvSpPr>
        <p:spPr>
          <a:xfrm>
            <a:off x="0" y="365125"/>
            <a:ext cx="12192000" cy="1325563"/>
          </a:xfrm>
        </p:spPr>
        <p:txBody>
          <a:bodyPr>
            <a:normAutofit/>
          </a:bodyPr>
          <a:lstStyle/>
          <a:p>
            <a:pPr algn="ctr"/>
            <a:r>
              <a:rPr lang="en-US" sz="3200" dirty="0"/>
              <a:t>Resiliency: Provide Alternative Streams </a:t>
            </a:r>
            <a:r>
              <a:rPr lang="en-US" sz="2400" dirty="0"/>
              <a:t>(if possible)</a:t>
            </a:r>
            <a:r>
              <a:rPr lang="en-US" sz="3200" dirty="0"/>
              <a:t> when Provider Fails</a:t>
            </a:r>
          </a:p>
        </p:txBody>
      </p:sp>
      <p:sp>
        <p:nvSpPr>
          <p:cNvPr id="4" name="Slide Number Placeholder 3">
            <a:extLst>
              <a:ext uri="{FF2B5EF4-FFF2-40B4-BE49-F238E27FC236}">
                <a16:creationId xmlns:a16="http://schemas.microsoft.com/office/drawing/2014/main" id="{E0B60FF9-AF21-E14B-81D5-B1DBFC4A71CD}"/>
              </a:ext>
            </a:extLst>
          </p:cNvPr>
          <p:cNvSpPr>
            <a:spLocks noGrp="1"/>
          </p:cNvSpPr>
          <p:nvPr>
            <p:ph type="sldNum" sz="quarter" idx="12"/>
          </p:nvPr>
        </p:nvSpPr>
        <p:spPr/>
        <p:txBody>
          <a:bodyPr/>
          <a:lstStyle/>
          <a:p>
            <a:fld id="{1DC0E942-C480-E741-9E4C-34974C0F70AA}" type="slidenum">
              <a:rPr lang="en-US" smtClean="0"/>
              <a:t>21</a:t>
            </a:fld>
            <a:endParaRPr lang="en-US" dirty="0"/>
          </a:p>
        </p:txBody>
      </p:sp>
      <p:pic>
        <p:nvPicPr>
          <p:cNvPr id="21" name="Picture 20">
            <a:extLst>
              <a:ext uri="{FF2B5EF4-FFF2-40B4-BE49-F238E27FC236}">
                <a16:creationId xmlns:a16="http://schemas.microsoft.com/office/drawing/2014/main" id="{8EB7B458-1BE0-4246-BF6B-C48473871E39}"/>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4047478" y="3317316"/>
            <a:ext cx="1069663" cy="762135"/>
          </a:xfrm>
          <a:prstGeom prst="rect">
            <a:avLst/>
          </a:prstGeom>
        </p:spPr>
      </p:pic>
      <p:sp>
        <p:nvSpPr>
          <p:cNvPr id="22" name="TextBox 21">
            <a:extLst>
              <a:ext uri="{FF2B5EF4-FFF2-40B4-BE49-F238E27FC236}">
                <a16:creationId xmlns:a16="http://schemas.microsoft.com/office/drawing/2014/main" id="{F842D22B-2C9A-6F44-B44A-A3E430C40859}"/>
              </a:ext>
            </a:extLst>
          </p:cNvPr>
          <p:cNvSpPr txBox="1"/>
          <p:nvPr/>
        </p:nvSpPr>
        <p:spPr>
          <a:xfrm>
            <a:off x="3996371" y="4076459"/>
            <a:ext cx="1170705" cy="369332"/>
          </a:xfrm>
          <a:prstGeom prst="rect">
            <a:avLst/>
          </a:prstGeom>
          <a:noFill/>
        </p:spPr>
        <p:txBody>
          <a:bodyPr wrap="none" rtlCol="0">
            <a:spAutoFit/>
          </a:bodyPr>
          <a:lstStyle/>
          <a:p>
            <a:r>
              <a:rPr lang="en-US" dirty="0"/>
              <a:t>Gateway 1</a:t>
            </a:r>
          </a:p>
        </p:txBody>
      </p:sp>
      <p:grpSp>
        <p:nvGrpSpPr>
          <p:cNvPr id="7179" name="Group 7178">
            <a:extLst>
              <a:ext uri="{FF2B5EF4-FFF2-40B4-BE49-F238E27FC236}">
                <a16:creationId xmlns:a16="http://schemas.microsoft.com/office/drawing/2014/main" id="{D1E92403-8627-6643-8239-64FF8280F89D}"/>
              </a:ext>
            </a:extLst>
          </p:cNvPr>
          <p:cNvGrpSpPr/>
          <p:nvPr/>
        </p:nvGrpSpPr>
        <p:grpSpPr>
          <a:xfrm>
            <a:off x="6167818" y="3402035"/>
            <a:ext cx="1170705" cy="1097759"/>
            <a:chOff x="7169917" y="3374801"/>
            <a:chExt cx="1170705" cy="1097759"/>
          </a:xfrm>
        </p:grpSpPr>
        <p:pic>
          <p:nvPicPr>
            <p:cNvPr id="20" name="Picture 19">
              <a:extLst>
                <a:ext uri="{FF2B5EF4-FFF2-40B4-BE49-F238E27FC236}">
                  <a16:creationId xmlns:a16="http://schemas.microsoft.com/office/drawing/2014/main" id="{6715E329-12C6-D246-9F0F-EEFA291044F0}"/>
                </a:ext>
              </a:extLst>
            </p:cNvPr>
            <p:cNvPicPr>
              <a:picLocks noChangeAspect="1"/>
            </p:cNvPicPr>
            <p:nvPr/>
          </p:nvPicPr>
          <p:blipFill>
            <a:blip r:embed="rId3"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7219852" y="3374801"/>
              <a:ext cx="1069663" cy="762135"/>
            </a:xfrm>
            <a:prstGeom prst="rect">
              <a:avLst/>
            </a:prstGeom>
          </p:spPr>
        </p:pic>
        <p:sp>
          <p:nvSpPr>
            <p:cNvPr id="23" name="TextBox 22">
              <a:extLst>
                <a:ext uri="{FF2B5EF4-FFF2-40B4-BE49-F238E27FC236}">
                  <a16:creationId xmlns:a16="http://schemas.microsoft.com/office/drawing/2014/main" id="{71031CF0-C6C5-6F40-8EBC-468C5B537675}"/>
                </a:ext>
              </a:extLst>
            </p:cNvPr>
            <p:cNvSpPr txBox="1"/>
            <p:nvPr/>
          </p:nvSpPr>
          <p:spPr>
            <a:xfrm>
              <a:off x="7169917" y="4103228"/>
              <a:ext cx="1170705" cy="369332"/>
            </a:xfrm>
            <a:prstGeom prst="rect">
              <a:avLst/>
            </a:prstGeom>
            <a:noFill/>
          </p:spPr>
          <p:txBody>
            <a:bodyPr wrap="none" rtlCol="0">
              <a:spAutoFit/>
            </a:bodyPr>
            <a:lstStyle/>
            <a:p>
              <a:r>
                <a:rPr lang="en-US" dirty="0"/>
                <a:t>Gateway 2</a:t>
              </a:r>
            </a:p>
          </p:txBody>
        </p:sp>
      </p:grpSp>
      <p:grpSp>
        <p:nvGrpSpPr>
          <p:cNvPr id="7181" name="Group 7180">
            <a:extLst>
              <a:ext uri="{FF2B5EF4-FFF2-40B4-BE49-F238E27FC236}">
                <a16:creationId xmlns:a16="http://schemas.microsoft.com/office/drawing/2014/main" id="{913F4751-5616-8647-8387-11FD5C0ADD10}"/>
              </a:ext>
            </a:extLst>
          </p:cNvPr>
          <p:cNvGrpSpPr/>
          <p:nvPr/>
        </p:nvGrpSpPr>
        <p:grpSpPr>
          <a:xfrm>
            <a:off x="8174417" y="3395542"/>
            <a:ext cx="1170705" cy="1098367"/>
            <a:chOff x="9155988" y="2370573"/>
            <a:chExt cx="1170705" cy="1098367"/>
          </a:xfrm>
        </p:grpSpPr>
        <p:pic>
          <p:nvPicPr>
            <p:cNvPr id="18" name="Picture 17">
              <a:extLst>
                <a:ext uri="{FF2B5EF4-FFF2-40B4-BE49-F238E27FC236}">
                  <a16:creationId xmlns:a16="http://schemas.microsoft.com/office/drawing/2014/main" id="{CCD37CF9-B581-A742-9584-B0A7949C4149}"/>
                </a:ext>
              </a:extLst>
            </p:cNvPr>
            <p:cNvPicPr>
              <a:picLocks noChangeAspect="1"/>
            </p:cNvPicPr>
            <p:nvPr/>
          </p:nvPicPr>
          <p:blipFill>
            <a:blip r:embed="rId3"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9205923" y="2370573"/>
              <a:ext cx="1069663" cy="762135"/>
            </a:xfrm>
            <a:prstGeom prst="rect">
              <a:avLst/>
            </a:prstGeom>
          </p:spPr>
        </p:pic>
        <p:sp>
          <p:nvSpPr>
            <p:cNvPr id="24" name="TextBox 23">
              <a:extLst>
                <a:ext uri="{FF2B5EF4-FFF2-40B4-BE49-F238E27FC236}">
                  <a16:creationId xmlns:a16="http://schemas.microsoft.com/office/drawing/2014/main" id="{D87B1886-F90D-8D4D-97EF-966A348C97AA}"/>
                </a:ext>
              </a:extLst>
            </p:cNvPr>
            <p:cNvSpPr txBox="1"/>
            <p:nvPr/>
          </p:nvSpPr>
          <p:spPr>
            <a:xfrm>
              <a:off x="9155988" y="3099608"/>
              <a:ext cx="1170705" cy="369332"/>
            </a:xfrm>
            <a:prstGeom prst="rect">
              <a:avLst/>
            </a:prstGeom>
            <a:noFill/>
          </p:spPr>
          <p:txBody>
            <a:bodyPr wrap="none" rtlCol="0">
              <a:spAutoFit/>
            </a:bodyPr>
            <a:lstStyle/>
            <a:p>
              <a:r>
                <a:rPr lang="en-US" dirty="0"/>
                <a:t>Gateway 3</a:t>
              </a:r>
            </a:p>
          </p:txBody>
        </p:sp>
      </p:grpSp>
      <p:grpSp>
        <p:nvGrpSpPr>
          <p:cNvPr id="7183" name="Group 7182">
            <a:extLst>
              <a:ext uri="{FF2B5EF4-FFF2-40B4-BE49-F238E27FC236}">
                <a16:creationId xmlns:a16="http://schemas.microsoft.com/office/drawing/2014/main" id="{E0C767EA-7A40-A748-92A3-76F3DDF462D2}"/>
              </a:ext>
            </a:extLst>
          </p:cNvPr>
          <p:cNvGrpSpPr/>
          <p:nvPr/>
        </p:nvGrpSpPr>
        <p:grpSpPr>
          <a:xfrm>
            <a:off x="10480775" y="3432826"/>
            <a:ext cx="1170705" cy="1104179"/>
            <a:chOff x="9111156" y="4773553"/>
            <a:chExt cx="1170705" cy="1104179"/>
          </a:xfrm>
        </p:grpSpPr>
        <p:pic>
          <p:nvPicPr>
            <p:cNvPr id="19" name="Picture 18">
              <a:extLst>
                <a:ext uri="{FF2B5EF4-FFF2-40B4-BE49-F238E27FC236}">
                  <a16:creationId xmlns:a16="http://schemas.microsoft.com/office/drawing/2014/main" id="{65C93E73-2BCB-5446-9839-B7949BED43D2}"/>
                </a:ext>
              </a:extLst>
            </p:cNvPr>
            <p:cNvPicPr>
              <a:picLocks noChangeAspect="1"/>
            </p:cNvPicPr>
            <p:nvPr/>
          </p:nvPicPr>
          <p:blipFill>
            <a:blip r:embed="rId3" cstate="screen">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9161091" y="4773553"/>
              <a:ext cx="1069663" cy="762135"/>
            </a:xfrm>
            <a:prstGeom prst="rect">
              <a:avLst/>
            </a:prstGeom>
          </p:spPr>
        </p:pic>
        <p:sp>
          <p:nvSpPr>
            <p:cNvPr id="25" name="TextBox 24">
              <a:extLst>
                <a:ext uri="{FF2B5EF4-FFF2-40B4-BE49-F238E27FC236}">
                  <a16:creationId xmlns:a16="http://schemas.microsoft.com/office/drawing/2014/main" id="{B3868C02-573A-F542-BDF0-AC39E3FCC0C0}"/>
                </a:ext>
              </a:extLst>
            </p:cNvPr>
            <p:cNvSpPr txBox="1"/>
            <p:nvPr/>
          </p:nvSpPr>
          <p:spPr>
            <a:xfrm>
              <a:off x="9111156" y="5508400"/>
              <a:ext cx="1170705" cy="369332"/>
            </a:xfrm>
            <a:prstGeom prst="rect">
              <a:avLst/>
            </a:prstGeom>
            <a:noFill/>
          </p:spPr>
          <p:txBody>
            <a:bodyPr wrap="none" rtlCol="0">
              <a:spAutoFit/>
            </a:bodyPr>
            <a:lstStyle/>
            <a:p>
              <a:r>
                <a:rPr lang="en-US" dirty="0"/>
                <a:t>Gateway 4</a:t>
              </a:r>
            </a:p>
          </p:txBody>
        </p:sp>
      </p:grpSp>
      <p:grpSp>
        <p:nvGrpSpPr>
          <p:cNvPr id="7168" name="Group 7167">
            <a:extLst>
              <a:ext uri="{FF2B5EF4-FFF2-40B4-BE49-F238E27FC236}">
                <a16:creationId xmlns:a16="http://schemas.microsoft.com/office/drawing/2014/main" id="{9C15B3B5-E6F5-4740-BB40-D50097E702A7}"/>
              </a:ext>
            </a:extLst>
          </p:cNvPr>
          <p:cNvGrpSpPr/>
          <p:nvPr/>
        </p:nvGrpSpPr>
        <p:grpSpPr>
          <a:xfrm>
            <a:off x="3389436" y="4966390"/>
            <a:ext cx="1199611" cy="1389960"/>
            <a:chOff x="5051927" y="1552883"/>
            <a:chExt cx="1242456" cy="1439603"/>
          </a:xfrm>
        </p:grpSpPr>
        <p:pic>
          <p:nvPicPr>
            <p:cNvPr id="28" name="Picture 27">
              <a:extLst>
                <a:ext uri="{FF2B5EF4-FFF2-40B4-BE49-F238E27FC236}">
                  <a16:creationId xmlns:a16="http://schemas.microsoft.com/office/drawing/2014/main" id="{09FBD48D-D475-F442-843D-BB0BA6478F5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3756" t="13642" r="15115" b="14383"/>
            <a:stretch/>
          </p:blipFill>
          <p:spPr>
            <a:xfrm>
              <a:off x="5150079" y="1552883"/>
              <a:ext cx="985701" cy="997435"/>
            </a:xfrm>
            <a:prstGeom prst="rect">
              <a:avLst/>
            </a:prstGeom>
          </p:spPr>
        </p:pic>
        <p:sp>
          <p:nvSpPr>
            <p:cNvPr id="29" name="TextBox 28">
              <a:extLst>
                <a:ext uri="{FF2B5EF4-FFF2-40B4-BE49-F238E27FC236}">
                  <a16:creationId xmlns:a16="http://schemas.microsoft.com/office/drawing/2014/main" id="{ABA989E5-33BE-EB40-9819-F956363BC171}"/>
                </a:ext>
              </a:extLst>
            </p:cNvPr>
            <p:cNvSpPr txBox="1"/>
            <p:nvPr/>
          </p:nvSpPr>
          <p:spPr>
            <a:xfrm>
              <a:off x="5051927" y="2653932"/>
              <a:ext cx="1242456" cy="338554"/>
            </a:xfrm>
            <a:prstGeom prst="rect">
              <a:avLst/>
            </a:prstGeom>
            <a:noFill/>
          </p:spPr>
          <p:txBody>
            <a:bodyPr wrap="none" rtlCol="0">
              <a:spAutoFit/>
            </a:bodyPr>
            <a:lstStyle/>
            <a:p>
              <a:r>
                <a:rPr lang="en-US" sz="1600" dirty="0"/>
                <a:t>lightcontrol1</a:t>
              </a:r>
            </a:p>
          </p:txBody>
        </p:sp>
      </p:grpSp>
      <p:grpSp>
        <p:nvGrpSpPr>
          <p:cNvPr id="7173" name="Group 7172">
            <a:extLst>
              <a:ext uri="{FF2B5EF4-FFF2-40B4-BE49-F238E27FC236}">
                <a16:creationId xmlns:a16="http://schemas.microsoft.com/office/drawing/2014/main" id="{FACC1C51-CA5B-2145-92D2-179E5A962D1C}"/>
              </a:ext>
            </a:extLst>
          </p:cNvPr>
          <p:cNvGrpSpPr/>
          <p:nvPr/>
        </p:nvGrpSpPr>
        <p:grpSpPr>
          <a:xfrm>
            <a:off x="10507864" y="4974247"/>
            <a:ext cx="1242456" cy="1439603"/>
            <a:chOff x="10625544" y="4200786"/>
            <a:chExt cx="1242456" cy="1439603"/>
          </a:xfrm>
        </p:grpSpPr>
        <p:pic>
          <p:nvPicPr>
            <p:cNvPr id="32" name="Picture 31">
              <a:extLst>
                <a:ext uri="{FF2B5EF4-FFF2-40B4-BE49-F238E27FC236}">
                  <a16:creationId xmlns:a16="http://schemas.microsoft.com/office/drawing/2014/main" id="{BE982ADB-2E07-E34C-BADC-BC070995845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3756" t="13642" r="15115" b="14383"/>
            <a:stretch/>
          </p:blipFill>
          <p:spPr>
            <a:xfrm>
              <a:off x="10723696" y="4200786"/>
              <a:ext cx="985701" cy="997435"/>
            </a:xfrm>
            <a:prstGeom prst="rect">
              <a:avLst/>
            </a:prstGeom>
          </p:spPr>
        </p:pic>
        <p:sp>
          <p:nvSpPr>
            <p:cNvPr id="33" name="TextBox 32">
              <a:extLst>
                <a:ext uri="{FF2B5EF4-FFF2-40B4-BE49-F238E27FC236}">
                  <a16:creationId xmlns:a16="http://schemas.microsoft.com/office/drawing/2014/main" id="{AECC573B-3275-244E-8C17-83F563253E86}"/>
                </a:ext>
              </a:extLst>
            </p:cNvPr>
            <p:cNvSpPr txBox="1"/>
            <p:nvPr/>
          </p:nvSpPr>
          <p:spPr>
            <a:xfrm>
              <a:off x="10625544" y="5301835"/>
              <a:ext cx="1242456" cy="338554"/>
            </a:xfrm>
            <a:prstGeom prst="rect">
              <a:avLst/>
            </a:prstGeom>
            <a:noFill/>
          </p:spPr>
          <p:txBody>
            <a:bodyPr wrap="none" rtlCol="0">
              <a:spAutoFit/>
            </a:bodyPr>
            <a:lstStyle/>
            <a:p>
              <a:r>
                <a:rPr lang="en-US" sz="1600" dirty="0"/>
                <a:t>lightcontrol2</a:t>
              </a:r>
            </a:p>
          </p:txBody>
        </p:sp>
      </p:grpSp>
      <p:grpSp>
        <p:nvGrpSpPr>
          <p:cNvPr id="7174" name="Group 7173">
            <a:extLst>
              <a:ext uri="{FF2B5EF4-FFF2-40B4-BE49-F238E27FC236}">
                <a16:creationId xmlns:a16="http://schemas.microsoft.com/office/drawing/2014/main" id="{7670EB32-D7E5-B940-9876-811ECA40CD72}"/>
              </a:ext>
            </a:extLst>
          </p:cNvPr>
          <p:cNvGrpSpPr/>
          <p:nvPr/>
        </p:nvGrpSpPr>
        <p:grpSpPr>
          <a:xfrm>
            <a:off x="4916656" y="5350413"/>
            <a:ext cx="729110" cy="735359"/>
            <a:chOff x="5585739" y="4876536"/>
            <a:chExt cx="729110" cy="735359"/>
          </a:xfrm>
        </p:grpSpPr>
        <p:pic>
          <p:nvPicPr>
            <p:cNvPr id="34" name="Picture 33">
              <a:extLst>
                <a:ext uri="{FF2B5EF4-FFF2-40B4-BE49-F238E27FC236}">
                  <a16:creationId xmlns:a16="http://schemas.microsoft.com/office/drawing/2014/main" id="{ACEFA865-ED58-B447-A527-E319DBEB802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9628" t="12083" r="8714" b="14823"/>
            <a:stretch/>
          </p:blipFill>
          <p:spPr>
            <a:xfrm>
              <a:off x="5644517" y="4876536"/>
              <a:ext cx="622012" cy="343636"/>
            </a:xfrm>
            <a:prstGeom prst="rect">
              <a:avLst/>
            </a:prstGeom>
          </p:spPr>
        </p:pic>
        <p:sp>
          <p:nvSpPr>
            <p:cNvPr id="35" name="TextBox 34">
              <a:extLst>
                <a:ext uri="{FF2B5EF4-FFF2-40B4-BE49-F238E27FC236}">
                  <a16:creationId xmlns:a16="http://schemas.microsoft.com/office/drawing/2014/main" id="{5E98285D-A451-664B-B4DD-BFE5D69702E0}"/>
                </a:ext>
              </a:extLst>
            </p:cNvPr>
            <p:cNvSpPr txBox="1"/>
            <p:nvPr/>
          </p:nvSpPr>
          <p:spPr>
            <a:xfrm>
              <a:off x="5585739" y="5273341"/>
              <a:ext cx="729110" cy="338554"/>
            </a:xfrm>
            <a:prstGeom prst="rect">
              <a:avLst/>
            </a:prstGeom>
            <a:noFill/>
          </p:spPr>
          <p:txBody>
            <a:bodyPr wrap="none" rtlCol="0">
              <a:spAutoFit/>
            </a:bodyPr>
            <a:lstStyle/>
            <a:p>
              <a:r>
                <a:rPr lang="en-US" sz="1600" dirty="0"/>
                <a:t>temp1</a:t>
              </a:r>
            </a:p>
          </p:txBody>
        </p:sp>
      </p:grpSp>
      <p:grpSp>
        <p:nvGrpSpPr>
          <p:cNvPr id="63" name="Group 62">
            <a:extLst>
              <a:ext uri="{FF2B5EF4-FFF2-40B4-BE49-F238E27FC236}">
                <a16:creationId xmlns:a16="http://schemas.microsoft.com/office/drawing/2014/main" id="{9601E6E3-6D19-0F40-953B-BF0FE6729DCE}"/>
              </a:ext>
            </a:extLst>
          </p:cNvPr>
          <p:cNvGrpSpPr/>
          <p:nvPr/>
        </p:nvGrpSpPr>
        <p:grpSpPr>
          <a:xfrm>
            <a:off x="8895622" y="5364767"/>
            <a:ext cx="729110" cy="735359"/>
            <a:chOff x="7977370" y="5152402"/>
            <a:chExt cx="729110" cy="735359"/>
          </a:xfrm>
        </p:grpSpPr>
        <p:pic>
          <p:nvPicPr>
            <p:cNvPr id="36" name="Picture 35">
              <a:extLst>
                <a:ext uri="{FF2B5EF4-FFF2-40B4-BE49-F238E27FC236}">
                  <a16:creationId xmlns:a16="http://schemas.microsoft.com/office/drawing/2014/main" id="{A79B36D4-D396-5C40-A6FF-53A3FE38844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9628" t="12083" r="8714" b="14823"/>
            <a:stretch/>
          </p:blipFill>
          <p:spPr>
            <a:xfrm>
              <a:off x="8036148" y="5152402"/>
              <a:ext cx="622012" cy="343636"/>
            </a:xfrm>
            <a:prstGeom prst="rect">
              <a:avLst/>
            </a:prstGeom>
          </p:spPr>
        </p:pic>
        <p:sp>
          <p:nvSpPr>
            <p:cNvPr id="37" name="TextBox 36">
              <a:extLst>
                <a:ext uri="{FF2B5EF4-FFF2-40B4-BE49-F238E27FC236}">
                  <a16:creationId xmlns:a16="http://schemas.microsoft.com/office/drawing/2014/main" id="{CE7ACBB2-D933-1C43-B4B1-BC8FAFD98109}"/>
                </a:ext>
              </a:extLst>
            </p:cNvPr>
            <p:cNvSpPr txBox="1"/>
            <p:nvPr/>
          </p:nvSpPr>
          <p:spPr>
            <a:xfrm>
              <a:off x="7977370" y="5549207"/>
              <a:ext cx="729110" cy="338554"/>
            </a:xfrm>
            <a:prstGeom prst="rect">
              <a:avLst/>
            </a:prstGeom>
            <a:noFill/>
          </p:spPr>
          <p:txBody>
            <a:bodyPr wrap="none" rtlCol="0">
              <a:spAutoFit/>
            </a:bodyPr>
            <a:lstStyle/>
            <a:p>
              <a:r>
                <a:rPr lang="en-US" sz="1600" dirty="0"/>
                <a:t>temp3</a:t>
              </a:r>
            </a:p>
          </p:txBody>
        </p:sp>
      </p:grpSp>
      <p:cxnSp>
        <p:nvCxnSpPr>
          <p:cNvPr id="40" name="Elbow Connector 62">
            <a:extLst>
              <a:ext uri="{FF2B5EF4-FFF2-40B4-BE49-F238E27FC236}">
                <a16:creationId xmlns:a16="http://schemas.microsoft.com/office/drawing/2014/main" id="{13666D5A-5BEE-AC49-AE11-7EE4C6063D2D}"/>
              </a:ext>
            </a:extLst>
          </p:cNvPr>
          <p:cNvCxnSpPr>
            <a:cxnSpLocks/>
          </p:cNvCxnSpPr>
          <p:nvPr/>
        </p:nvCxnSpPr>
        <p:spPr>
          <a:xfrm flipH="1">
            <a:off x="3819656" y="4421195"/>
            <a:ext cx="476573" cy="445154"/>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7170" name="Picture 2" descr="Laptop Icons in SVG, PNG, AI to Download">
            <a:hlinkClick r:id="rId11"/>
            <a:extLst>
              <a:ext uri="{FF2B5EF4-FFF2-40B4-BE49-F238E27FC236}">
                <a16:creationId xmlns:a16="http://schemas.microsoft.com/office/drawing/2014/main" id="{20417C76-0788-184A-B86E-A8019E261C13}"/>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02219" y="2898182"/>
            <a:ext cx="819025" cy="819025"/>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4E0A478A-D44B-394F-AE45-502668D22EDE}"/>
              </a:ext>
            </a:extLst>
          </p:cNvPr>
          <p:cNvSpPr txBox="1"/>
          <p:nvPr/>
        </p:nvSpPr>
        <p:spPr>
          <a:xfrm>
            <a:off x="114864" y="3696110"/>
            <a:ext cx="993734" cy="646331"/>
          </a:xfrm>
          <a:prstGeom prst="rect">
            <a:avLst/>
          </a:prstGeom>
          <a:noFill/>
        </p:spPr>
        <p:txBody>
          <a:bodyPr wrap="none" rtlCol="0">
            <a:spAutoFit/>
          </a:bodyPr>
          <a:lstStyle/>
          <a:p>
            <a:pPr algn="ctr"/>
            <a:r>
              <a:rPr lang="en-US" dirty="0"/>
              <a:t>Auxiliary</a:t>
            </a:r>
          </a:p>
          <a:p>
            <a:pPr algn="ctr"/>
            <a:r>
              <a:rPr lang="en-US" dirty="0"/>
              <a:t>Device</a:t>
            </a:r>
          </a:p>
        </p:txBody>
      </p:sp>
      <p:sp>
        <p:nvSpPr>
          <p:cNvPr id="64" name="Rectangle 63">
            <a:extLst>
              <a:ext uri="{FF2B5EF4-FFF2-40B4-BE49-F238E27FC236}">
                <a16:creationId xmlns:a16="http://schemas.microsoft.com/office/drawing/2014/main" id="{DB2BC506-37B6-AF42-A235-12A866AEF9A5}"/>
              </a:ext>
            </a:extLst>
          </p:cNvPr>
          <p:cNvSpPr/>
          <p:nvPr/>
        </p:nvSpPr>
        <p:spPr>
          <a:xfrm>
            <a:off x="8143375" y="2952935"/>
            <a:ext cx="1030084" cy="302183"/>
          </a:xfrm>
          <a:prstGeom prst="rect">
            <a:avLst/>
          </a:prstGeom>
          <a:solidFill>
            <a:srgbClr val="81ABED"/>
          </a:solidFill>
          <a:ln w="25400">
            <a:solidFill>
              <a:srgbClr val="81A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Middleware</a:t>
            </a:r>
          </a:p>
        </p:txBody>
      </p:sp>
      <p:sp>
        <p:nvSpPr>
          <p:cNvPr id="65" name="Rectangle 64">
            <a:extLst>
              <a:ext uri="{FF2B5EF4-FFF2-40B4-BE49-F238E27FC236}">
                <a16:creationId xmlns:a16="http://schemas.microsoft.com/office/drawing/2014/main" id="{919A0452-3D6F-284D-9DE6-5A36DE8A02BE}"/>
              </a:ext>
            </a:extLst>
          </p:cNvPr>
          <p:cNvSpPr/>
          <p:nvPr/>
        </p:nvSpPr>
        <p:spPr>
          <a:xfrm>
            <a:off x="6186469" y="2952935"/>
            <a:ext cx="1030084" cy="302183"/>
          </a:xfrm>
          <a:prstGeom prst="rect">
            <a:avLst/>
          </a:prstGeom>
          <a:solidFill>
            <a:srgbClr val="81ABED"/>
          </a:solidFill>
          <a:ln w="25400">
            <a:solidFill>
              <a:srgbClr val="81A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Middleware</a:t>
            </a:r>
          </a:p>
        </p:txBody>
      </p:sp>
      <p:sp>
        <p:nvSpPr>
          <p:cNvPr id="66" name="Rectangle 65">
            <a:extLst>
              <a:ext uri="{FF2B5EF4-FFF2-40B4-BE49-F238E27FC236}">
                <a16:creationId xmlns:a16="http://schemas.microsoft.com/office/drawing/2014/main" id="{DA7DE771-8BC9-0640-A649-861F450EF339}"/>
              </a:ext>
            </a:extLst>
          </p:cNvPr>
          <p:cNvSpPr/>
          <p:nvPr/>
        </p:nvSpPr>
        <p:spPr>
          <a:xfrm>
            <a:off x="4044421" y="2950976"/>
            <a:ext cx="1030084" cy="302183"/>
          </a:xfrm>
          <a:prstGeom prst="rect">
            <a:avLst/>
          </a:prstGeom>
          <a:solidFill>
            <a:srgbClr val="81ABED"/>
          </a:solidFill>
          <a:ln w="25400">
            <a:solidFill>
              <a:srgbClr val="81A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Middleware</a:t>
            </a:r>
          </a:p>
        </p:txBody>
      </p:sp>
      <p:sp>
        <p:nvSpPr>
          <p:cNvPr id="67" name="Rectangle 66">
            <a:extLst>
              <a:ext uri="{FF2B5EF4-FFF2-40B4-BE49-F238E27FC236}">
                <a16:creationId xmlns:a16="http://schemas.microsoft.com/office/drawing/2014/main" id="{D10F3EF9-6169-5740-AF86-F3999B7C3BF7}"/>
              </a:ext>
            </a:extLst>
          </p:cNvPr>
          <p:cNvSpPr/>
          <p:nvPr/>
        </p:nvSpPr>
        <p:spPr>
          <a:xfrm>
            <a:off x="10460248" y="2946787"/>
            <a:ext cx="1030084" cy="302183"/>
          </a:xfrm>
          <a:prstGeom prst="rect">
            <a:avLst/>
          </a:prstGeom>
          <a:solidFill>
            <a:srgbClr val="81ABED"/>
          </a:solidFill>
          <a:ln w="25400">
            <a:solidFill>
              <a:srgbClr val="81A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Middleware</a:t>
            </a:r>
          </a:p>
        </p:txBody>
      </p:sp>
      <p:cxnSp>
        <p:nvCxnSpPr>
          <p:cNvPr id="75" name="Elbow Connector 62">
            <a:extLst>
              <a:ext uri="{FF2B5EF4-FFF2-40B4-BE49-F238E27FC236}">
                <a16:creationId xmlns:a16="http://schemas.microsoft.com/office/drawing/2014/main" id="{A26FFF3B-9088-7246-96B7-8F5576C308CD}"/>
              </a:ext>
            </a:extLst>
          </p:cNvPr>
          <p:cNvCxnSpPr>
            <a:cxnSpLocks/>
          </p:cNvCxnSpPr>
          <p:nvPr/>
        </p:nvCxnSpPr>
        <p:spPr>
          <a:xfrm flipH="1">
            <a:off x="5645766" y="4493909"/>
            <a:ext cx="914691" cy="720671"/>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87" name="Elbow Connector 62">
            <a:extLst>
              <a:ext uri="{FF2B5EF4-FFF2-40B4-BE49-F238E27FC236}">
                <a16:creationId xmlns:a16="http://schemas.microsoft.com/office/drawing/2014/main" id="{BF3A002C-F008-814E-BC59-BECC346D4047}"/>
              </a:ext>
            </a:extLst>
          </p:cNvPr>
          <p:cNvCxnSpPr>
            <a:cxnSpLocks/>
          </p:cNvCxnSpPr>
          <p:nvPr/>
        </p:nvCxnSpPr>
        <p:spPr>
          <a:xfrm>
            <a:off x="8747464" y="4573136"/>
            <a:ext cx="512713" cy="648701"/>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89" name="Elbow Connector 62">
            <a:extLst>
              <a:ext uri="{FF2B5EF4-FFF2-40B4-BE49-F238E27FC236}">
                <a16:creationId xmlns:a16="http://schemas.microsoft.com/office/drawing/2014/main" id="{46ABF48F-4F74-1A40-AE4B-E644AB68A3CA}"/>
              </a:ext>
            </a:extLst>
          </p:cNvPr>
          <p:cNvCxnSpPr>
            <a:cxnSpLocks/>
          </p:cNvCxnSpPr>
          <p:nvPr/>
        </p:nvCxnSpPr>
        <p:spPr>
          <a:xfrm>
            <a:off x="11090493" y="4529908"/>
            <a:ext cx="1" cy="432516"/>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grpSp>
        <p:nvGrpSpPr>
          <p:cNvPr id="7204" name="Group 7203">
            <a:extLst>
              <a:ext uri="{FF2B5EF4-FFF2-40B4-BE49-F238E27FC236}">
                <a16:creationId xmlns:a16="http://schemas.microsoft.com/office/drawing/2014/main" id="{E175D1AA-B969-D34D-880F-E29EEDD6EC33}"/>
              </a:ext>
            </a:extLst>
          </p:cNvPr>
          <p:cNvGrpSpPr/>
          <p:nvPr/>
        </p:nvGrpSpPr>
        <p:grpSpPr>
          <a:xfrm>
            <a:off x="7313001" y="1544607"/>
            <a:ext cx="2619635" cy="1379627"/>
            <a:chOff x="984767" y="1544607"/>
            <a:chExt cx="2619635" cy="1379627"/>
          </a:xfrm>
        </p:grpSpPr>
        <p:pic>
          <p:nvPicPr>
            <p:cNvPr id="56" name="Picture 55">
              <a:extLst>
                <a:ext uri="{FF2B5EF4-FFF2-40B4-BE49-F238E27FC236}">
                  <a16:creationId xmlns:a16="http://schemas.microsoft.com/office/drawing/2014/main" id="{F54CA96B-AFB7-A040-BDE1-9C4AE67BC7B7}"/>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b="40718"/>
            <a:stretch/>
          </p:blipFill>
          <p:spPr>
            <a:xfrm>
              <a:off x="984767" y="1857939"/>
              <a:ext cx="1018370" cy="672984"/>
            </a:xfrm>
            <a:prstGeom prst="rect">
              <a:avLst/>
            </a:prstGeom>
          </p:spPr>
        </p:pic>
        <p:sp>
          <p:nvSpPr>
            <p:cNvPr id="58" name="TextBox 57">
              <a:extLst>
                <a:ext uri="{FF2B5EF4-FFF2-40B4-BE49-F238E27FC236}">
                  <a16:creationId xmlns:a16="http://schemas.microsoft.com/office/drawing/2014/main" id="{102966B3-C235-D340-91FB-851D2B16A71E}"/>
                </a:ext>
              </a:extLst>
            </p:cNvPr>
            <p:cNvSpPr txBox="1"/>
            <p:nvPr/>
          </p:nvSpPr>
          <p:spPr>
            <a:xfrm>
              <a:off x="1213266" y="2530923"/>
              <a:ext cx="561372" cy="369332"/>
            </a:xfrm>
            <a:prstGeom prst="rect">
              <a:avLst/>
            </a:prstGeom>
            <a:noFill/>
          </p:spPr>
          <p:txBody>
            <a:bodyPr wrap="none" rtlCol="0">
              <a:spAutoFit/>
            </a:bodyPr>
            <a:lstStyle/>
            <a:p>
              <a:r>
                <a:rPr lang="en-US" dirty="0"/>
                <a:t>App</a:t>
              </a:r>
            </a:p>
          </p:txBody>
        </p:sp>
        <p:sp>
          <p:nvSpPr>
            <p:cNvPr id="7191" name="Snip Single Corner Rectangle 7190">
              <a:extLst>
                <a:ext uri="{FF2B5EF4-FFF2-40B4-BE49-F238E27FC236}">
                  <a16:creationId xmlns:a16="http://schemas.microsoft.com/office/drawing/2014/main" id="{8B9E97C9-6C8F-6141-BCB7-34E9D03AF86C}"/>
                </a:ext>
              </a:extLst>
            </p:cNvPr>
            <p:cNvSpPr/>
            <p:nvPr/>
          </p:nvSpPr>
          <p:spPr>
            <a:xfrm>
              <a:off x="2220826" y="1544607"/>
              <a:ext cx="1074008" cy="928481"/>
            </a:xfrm>
            <a:prstGeom prst="snip1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temp1</a:t>
              </a:r>
            </a:p>
            <a:p>
              <a:pPr algn="ctr"/>
              <a:r>
                <a:rPr lang="en-US" dirty="0">
                  <a:solidFill>
                    <a:schemeClr val="tx1"/>
                  </a:solidFill>
                </a:rPr>
                <a:t>temp2</a:t>
              </a:r>
            </a:p>
            <a:p>
              <a:pPr algn="ctr"/>
              <a:r>
                <a:rPr lang="en-US" dirty="0">
                  <a:solidFill>
                    <a:schemeClr val="tx1"/>
                  </a:solidFill>
                </a:rPr>
                <a:t>temp3</a:t>
              </a:r>
            </a:p>
          </p:txBody>
        </p:sp>
        <p:sp>
          <p:nvSpPr>
            <p:cNvPr id="7193" name="TextBox 7192">
              <a:extLst>
                <a:ext uri="{FF2B5EF4-FFF2-40B4-BE49-F238E27FC236}">
                  <a16:creationId xmlns:a16="http://schemas.microsoft.com/office/drawing/2014/main" id="{A17E0B58-38F6-3F4F-A3A6-F549886B4C5E}"/>
                </a:ext>
              </a:extLst>
            </p:cNvPr>
            <p:cNvSpPr txBox="1"/>
            <p:nvPr/>
          </p:nvSpPr>
          <p:spPr>
            <a:xfrm>
              <a:off x="1910861" y="2554902"/>
              <a:ext cx="1693541" cy="369332"/>
            </a:xfrm>
            <a:prstGeom prst="rect">
              <a:avLst/>
            </a:prstGeom>
            <a:noFill/>
          </p:spPr>
          <p:txBody>
            <a:bodyPr wrap="none" rtlCol="0">
              <a:spAutoFit/>
            </a:bodyPr>
            <a:lstStyle/>
            <a:p>
              <a:r>
                <a:rPr lang="en-US" dirty="0"/>
                <a:t>Devices Needed</a:t>
              </a:r>
            </a:p>
          </p:txBody>
        </p:sp>
      </p:grpSp>
      <p:grpSp>
        <p:nvGrpSpPr>
          <p:cNvPr id="97" name="Group 96">
            <a:extLst>
              <a:ext uri="{FF2B5EF4-FFF2-40B4-BE49-F238E27FC236}">
                <a16:creationId xmlns:a16="http://schemas.microsoft.com/office/drawing/2014/main" id="{DD7952D8-2611-8844-BD45-C72017D5B1D9}"/>
              </a:ext>
            </a:extLst>
          </p:cNvPr>
          <p:cNvGrpSpPr/>
          <p:nvPr/>
        </p:nvGrpSpPr>
        <p:grpSpPr>
          <a:xfrm>
            <a:off x="7429852" y="5366437"/>
            <a:ext cx="729110" cy="735359"/>
            <a:chOff x="6531727" y="1654407"/>
            <a:chExt cx="729110" cy="735359"/>
          </a:xfrm>
        </p:grpSpPr>
        <p:pic>
          <p:nvPicPr>
            <p:cNvPr id="98" name="Picture 97">
              <a:extLst>
                <a:ext uri="{FF2B5EF4-FFF2-40B4-BE49-F238E27FC236}">
                  <a16:creationId xmlns:a16="http://schemas.microsoft.com/office/drawing/2014/main" id="{E955811F-5478-3B42-96CA-5539416346F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9628" t="12083" r="8714" b="14823"/>
            <a:stretch/>
          </p:blipFill>
          <p:spPr>
            <a:xfrm>
              <a:off x="6590505" y="1654407"/>
              <a:ext cx="622012" cy="343636"/>
            </a:xfrm>
            <a:prstGeom prst="rect">
              <a:avLst/>
            </a:prstGeom>
          </p:spPr>
        </p:pic>
        <p:sp>
          <p:nvSpPr>
            <p:cNvPr id="99" name="TextBox 98">
              <a:extLst>
                <a:ext uri="{FF2B5EF4-FFF2-40B4-BE49-F238E27FC236}">
                  <a16:creationId xmlns:a16="http://schemas.microsoft.com/office/drawing/2014/main" id="{5C2971F4-2734-464E-B24B-8E33B9235E06}"/>
                </a:ext>
              </a:extLst>
            </p:cNvPr>
            <p:cNvSpPr txBox="1"/>
            <p:nvPr/>
          </p:nvSpPr>
          <p:spPr>
            <a:xfrm>
              <a:off x="6531727" y="2051212"/>
              <a:ext cx="729110" cy="338554"/>
            </a:xfrm>
            <a:prstGeom prst="rect">
              <a:avLst/>
            </a:prstGeom>
            <a:noFill/>
          </p:spPr>
          <p:txBody>
            <a:bodyPr wrap="none" rtlCol="0">
              <a:spAutoFit/>
            </a:bodyPr>
            <a:lstStyle/>
            <a:p>
              <a:r>
                <a:rPr lang="en-US" sz="1600" dirty="0"/>
                <a:t>temp2</a:t>
              </a:r>
            </a:p>
          </p:txBody>
        </p:sp>
      </p:grpSp>
      <p:cxnSp>
        <p:nvCxnSpPr>
          <p:cNvPr id="100" name="Elbow Connector 62">
            <a:extLst>
              <a:ext uri="{FF2B5EF4-FFF2-40B4-BE49-F238E27FC236}">
                <a16:creationId xmlns:a16="http://schemas.microsoft.com/office/drawing/2014/main" id="{F3D92574-3CFC-7A4B-AE65-5371B0B2608D}"/>
              </a:ext>
            </a:extLst>
          </p:cNvPr>
          <p:cNvCxnSpPr>
            <a:cxnSpLocks/>
          </p:cNvCxnSpPr>
          <p:nvPr/>
        </p:nvCxnSpPr>
        <p:spPr>
          <a:xfrm flipH="1">
            <a:off x="7960388" y="4573136"/>
            <a:ext cx="618656" cy="648701"/>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192DB9D9-DA2D-0E4C-9C10-5CF906EDF260}"/>
              </a:ext>
            </a:extLst>
          </p:cNvPr>
          <p:cNvCxnSpPr>
            <a:cxnSpLocks/>
          </p:cNvCxnSpPr>
          <p:nvPr/>
        </p:nvCxnSpPr>
        <p:spPr>
          <a:xfrm flipH="1" flipV="1">
            <a:off x="4615996" y="4402224"/>
            <a:ext cx="683991" cy="72164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13128DD4-F10B-3744-85FA-CD356EAD8830}"/>
              </a:ext>
            </a:extLst>
          </p:cNvPr>
          <p:cNvCxnSpPr>
            <a:cxnSpLocks/>
          </p:cNvCxnSpPr>
          <p:nvPr/>
        </p:nvCxnSpPr>
        <p:spPr>
          <a:xfrm flipV="1">
            <a:off x="7668299" y="4468944"/>
            <a:ext cx="791443" cy="768789"/>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69FB5F44-4756-BC49-95F4-00E8B5F07A80}"/>
              </a:ext>
            </a:extLst>
          </p:cNvPr>
          <p:cNvCxnSpPr>
            <a:cxnSpLocks/>
          </p:cNvCxnSpPr>
          <p:nvPr/>
        </p:nvCxnSpPr>
        <p:spPr>
          <a:xfrm flipH="1" flipV="1">
            <a:off x="8895622" y="4445793"/>
            <a:ext cx="589175" cy="768787"/>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BFEA44C1-2560-CE42-A3E1-06775814C2FF}"/>
              </a:ext>
            </a:extLst>
          </p:cNvPr>
          <p:cNvCxnSpPr>
            <a:cxnSpLocks/>
          </p:cNvCxnSpPr>
          <p:nvPr/>
        </p:nvCxnSpPr>
        <p:spPr>
          <a:xfrm flipH="1" flipV="1">
            <a:off x="8020478" y="2715589"/>
            <a:ext cx="317723" cy="20864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urved Connector 85">
            <a:extLst>
              <a:ext uri="{FF2B5EF4-FFF2-40B4-BE49-F238E27FC236}">
                <a16:creationId xmlns:a16="http://schemas.microsoft.com/office/drawing/2014/main" id="{34510C3D-1F2C-5F4C-9AC2-992BAC70D83E}"/>
              </a:ext>
            </a:extLst>
          </p:cNvPr>
          <p:cNvCxnSpPr>
            <a:stCxn id="66" idx="0"/>
            <a:endCxn id="64" idx="1"/>
          </p:cNvCxnSpPr>
          <p:nvPr/>
        </p:nvCxnSpPr>
        <p:spPr>
          <a:xfrm rot="16200000" flipH="1">
            <a:off x="6274893" y="1235545"/>
            <a:ext cx="153051" cy="3583912"/>
          </a:xfrm>
          <a:prstGeom prst="curvedConnector4">
            <a:avLst>
              <a:gd name="adj1" fmla="val -149362"/>
              <a:gd name="adj2" fmla="val 78649"/>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Elbow Connector 62">
            <a:extLst>
              <a:ext uri="{FF2B5EF4-FFF2-40B4-BE49-F238E27FC236}">
                <a16:creationId xmlns:a16="http://schemas.microsoft.com/office/drawing/2014/main" id="{7F3C86EF-F657-4147-8FC5-52589C87E008}"/>
              </a:ext>
            </a:extLst>
          </p:cNvPr>
          <p:cNvCxnSpPr>
            <a:cxnSpLocks/>
          </p:cNvCxnSpPr>
          <p:nvPr/>
        </p:nvCxnSpPr>
        <p:spPr>
          <a:xfrm flipH="1">
            <a:off x="154169" y="5536585"/>
            <a:ext cx="557031" cy="0"/>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6E4D98A8-4692-E94B-A6D4-214234D7556B}"/>
              </a:ext>
            </a:extLst>
          </p:cNvPr>
          <p:cNvSpPr txBox="1"/>
          <p:nvPr/>
        </p:nvSpPr>
        <p:spPr>
          <a:xfrm>
            <a:off x="740390" y="5324717"/>
            <a:ext cx="1912831" cy="369332"/>
          </a:xfrm>
          <a:prstGeom prst="rect">
            <a:avLst/>
          </a:prstGeom>
          <a:noFill/>
        </p:spPr>
        <p:txBody>
          <a:bodyPr wrap="none" rtlCol="0">
            <a:spAutoFit/>
          </a:bodyPr>
          <a:lstStyle/>
          <a:p>
            <a:r>
              <a:rPr lang="en-US" dirty="0"/>
              <a:t>Device connection</a:t>
            </a:r>
          </a:p>
        </p:txBody>
      </p:sp>
      <p:cxnSp>
        <p:nvCxnSpPr>
          <p:cNvPr id="166" name="Straight Arrow Connector 165">
            <a:extLst>
              <a:ext uri="{FF2B5EF4-FFF2-40B4-BE49-F238E27FC236}">
                <a16:creationId xmlns:a16="http://schemas.microsoft.com/office/drawing/2014/main" id="{B43937F4-A3D5-2D46-89B1-BAD2D4B00ABF}"/>
              </a:ext>
            </a:extLst>
          </p:cNvPr>
          <p:cNvCxnSpPr>
            <a:cxnSpLocks/>
          </p:cNvCxnSpPr>
          <p:nvPr/>
        </p:nvCxnSpPr>
        <p:spPr>
          <a:xfrm flipV="1">
            <a:off x="153975" y="6056684"/>
            <a:ext cx="557225" cy="1"/>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7DA3D749-2DD1-FC48-B820-75DB35A1F7BF}"/>
              </a:ext>
            </a:extLst>
          </p:cNvPr>
          <p:cNvSpPr txBox="1"/>
          <p:nvPr/>
        </p:nvSpPr>
        <p:spPr>
          <a:xfrm>
            <a:off x="736068" y="5858517"/>
            <a:ext cx="1787477" cy="369332"/>
          </a:xfrm>
          <a:prstGeom prst="rect">
            <a:avLst/>
          </a:prstGeom>
          <a:noFill/>
        </p:spPr>
        <p:txBody>
          <a:bodyPr wrap="none" rtlCol="0">
            <a:spAutoFit/>
          </a:bodyPr>
          <a:lstStyle/>
          <a:p>
            <a:r>
              <a:rPr lang="en-US" dirty="0"/>
              <a:t>Data stream flow</a:t>
            </a:r>
          </a:p>
        </p:txBody>
      </p:sp>
      <p:sp>
        <p:nvSpPr>
          <p:cNvPr id="174" name="TextBox 173">
            <a:extLst>
              <a:ext uri="{FF2B5EF4-FFF2-40B4-BE49-F238E27FC236}">
                <a16:creationId xmlns:a16="http://schemas.microsoft.com/office/drawing/2014/main" id="{F4204A6F-58CA-0944-B623-ACF5DBE87E9E}"/>
              </a:ext>
            </a:extLst>
          </p:cNvPr>
          <p:cNvSpPr txBox="1"/>
          <p:nvPr/>
        </p:nvSpPr>
        <p:spPr>
          <a:xfrm>
            <a:off x="9459141" y="4111583"/>
            <a:ext cx="821507" cy="523220"/>
          </a:xfrm>
          <a:prstGeom prst="rect">
            <a:avLst/>
          </a:prstGeom>
          <a:noFill/>
        </p:spPr>
        <p:txBody>
          <a:bodyPr wrap="none" rtlCol="0">
            <a:spAutoFit/>
          </a:bodyPr>
          <a:lstStyle/>
          <a:p>
            <a:pPr algn="ctr"/>
            <a:r>
              <a:rPr lang="en-US" sz="1400" dirty="0">
                <a:solidFill>
                  <a:srgbClr val="FF0000"/>
                </a:solidFill>
              </a:rPr>
              <a:t>executor</a:t>
            </a:r>
          </a:p>
          <a:p>
            <a:pPr algn="ctr"/>
            <a:r>
              <a:rPr lang="en-US" sz="1400" dirty="0">
                <a:solidFill>
                  <a:srgbClr val="FF0000"/>
                </a:solidFill>
              </a:rPr>
              <a:t>gateway</a:t>
            </a:r>
          </a:p>
        </p:txBody>
      </p:sp>
      <p:cxnSp>
        <p:nvCxnSpPr>
          <p:cNvPr id="175" name="Straight Arrow Connector 174">
            <a:extLst>
              <a:ext uri="{FF2B5EF4-FFF2-40B4-BE49-F238E27FC236}">
                <a16:creationId xmlns:a16="http://schemas.microsoft.com/office/drawing/2014/main" id="{804BAD53-8564-644F-B8B3-6CFB587F4EA6}"/>
              </a:ext>
            </a:extLst>
          </p:cNvPr>
          <p:cNvCxnSpPr>
            <a:cxnSpLocks/>
          </p:cNvCxnSpPr>
          <p:nvPr/>
        </p:nvCxnSpPr>
        <p:spPr>
          <a:xfrm>
            <a:off x="9343950" y="3970105"/>
            <a:ext cx="232462" cy="1812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833987B5-D38C-5249-8CF3-3EBD9A3AB255}"/>
              </a:ext>
            </a:extLst>
          </p:cNvPr>
          <p:cNvSpPr txBox="1"/>
          <p:nvPr/>
        </p:nvSpPr>
        <p:spPr>
          <a:xfrm>
            <a:off x="2813254" y="4131540"/>
            <a:ext cx="802976" cy="523220"/>
          </a:xfrm>
          <a:prstGeom prst="rect">
            <a:avLst/>
          </a:prstGeom>
          <a:noFill/>
        </p:spPr>
        <p:txBody>
          <a:bodyPr wrap="none" rtlCol="0">
            <a:spAutoFit/>
          </a:bodyPr>
          <a:lstStyle/>
          <a:p>
            <a:pPr algn="ctr"/>
            <a:r>
              <a:rPr lang="en-US" sz="1400" dirty="0">
                <a:solidFill>
                  <a:srgbClr val="FF0000"/>
                </a:solidFill>
              </a:rPr>
              <a:t>provider</a:t>
            </a:r>
          </a:p>
          <a:p>
            <a:pPr algn="ctr"/>
            <a:r>
              <a:rPr lang="en-US" sz="1400" dirty="0">
                <a:solidFill>
                  <a:srgbClr val="FF0000"/>
                </a:solidFill>
              </a:rPr>
              <a:t>gateway</a:t>
            </a:r>
          </a:p>
        </p:txBody>
      </p:sp>
      <p:cxnSp>
        <p:nvCxnSpPr>
          <p:cNvPr id="179" name="Straight Arrow Connector 178">
            <a:extLst>
              <a:ext uri="{FF2B5EF4-FFF2-40B4-BE49-F238E27FC236}">
                <a16:creationId xmlns:a16="http://schemas.microsoft.com/office/drawing/2014/main" id="{D13D3791-FB75-B741-AF22-28544DAD0DB1}"/>
              </a:ext>
            </a:extLst>
          </p:cNvPr>
          <p:cNvCxnSpPr>
            <a:cxnSpLocks/>
          </p:cNvCxnSpPr>
          <p:nvPr/>
        </p:nvCxnSpPr>
        <p:spPr>
          <a:xfrm flipH="1">
            <a:off x="3588197" y="3885085"/>
            <a:ext cx="401044" cy="2825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Elbow Connector 62">
            <a:extLst>
              <a:ext uri="{FF2B5EF4-FFF2-40B4-BE49-F238E27FC236}">
                <a16:creationId xmlns:a16="http://schemas.microsoft.com/office/drawing/2014/main" id="{E0E4CEBC-5430-6A4E-A564-03B9023FA60D}"/>
              </a:ext>
            </a:extLst>
          </p:cNvPr>
          <p:cNvCxnSpPr>
            <a:cxnSpLocks/>
          </p:cNvCxnSpPr>
          <p:nvPr/>
        </p:nvCxnSpPr>
        <p:spPr>
          <a:xfrm>
            <a:off x="4423627" y="4478022"/>
            <a:ext cx="685463" cy="714786"/>
          </a:xfrm>
          <a:prstGeom prst="straightConnector1">
            <a:avLst/>
          </a:prstGeom>
          <a:ln w="22225">
            <a:solidFill>
              <a:srgbClr val="ED7F34"/>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68" name="Multiply 67">
            <a:extLst>
              <a:ext uri="{FF2B5EF4-FFF2-40B4-BE49-F238E27FC236}">
                <a16:creationId xmlns:a16="http://schemas.microsoft.com/office/drawing/2014/main" id="{722D384A-5B33-974D-9A09-533C777FF706}"/>
              </a:ext>
            </a:extLst>
          </p:cNvPr>
          <p:cNvSpPr/>
          <p:nvPr/>
        </p:nvSpPr>
        <p:spPr>
          <a:xfrm>
            <a:off x="3420341" y="2665860"/>
            <a:ext cx="2237688" cy="1968943"/>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55A35BD3-48F8-0744-8965-5AF27258A0BD}"/>
              </a:ext>
            </a:extLst>
          </p:cNvPr>
          <p:cNvSpPr txBox="1"/>
          <p:nvPr/>
        </p:nvSpPr>
        <p:spPr>
          <a:xfrm>
            <a:off x="5142797" y="4298453"/>
            <a:ext cx="802976" cy="523220"/>
          </a:xfrm>
          <a:prstGeom prst="rect">
            <a:avLst/>
          </a:prstGeom>
          <a:noFill/>
        </p:spPr>
        <p:txBody>
          <a:bodyPr wrap="none" rtlCol="0">
            <a:spAutoFit/>
          </a:bodyPr>
          <a:lstStyle/>
          <a:p>
            <a:pPr algn="ctr"/>
            <a:r>
              <a:rPr lang="en-US" sz="1400" dirty="0">
                <a:solidFill>
                  <a:srgbClr val="FF0000"/>
                </a:solidFill>
              </a:rPr>
              <a:t>provider</a:t>
            </a:r>
          </a:p>
          <a:p>
            <a:pPr algn="ctr"/>
            <a:r>
              <a:rPr lang="en-US" sz="1400" dirty="0">
                <a:solidFill>
                  <a:srgbClr val="FF0000"/>
                </a:solidFill>
              </a:rPr>
              <a:t>gateway</a:t>
            </a:r>
          </a:p>
        </p:txBody>
      </p:sp>
      <p:cxnSp>
        <p:nvCxnSpPr>
          <p:cNvPr id="72" name="Straight Arrow Connector 71">
            <a:extLst>
              <a:ext uri="{FF2B5EF4-FFF2-40B4-BE49-F238E27FC236}">
                <a16:creationId xmlns:a16="http://schemas.microsoft.com/office/drawing/2014/main" id="{F2A96265-1781-FF4B-9C59-1FF0CEBB51DD}"/>
              </a:ext>
            </a:extLst>
          </p:cNvPr>
          <p:cNvCxnSpPr>
            <a:cxnSpLocks/>
          </p:cNvCxnSpPr>
          <p:nvPr/>
        </p:nvCxnSpPr>
        <p:spPr>
          <a:xfrm flipH="1">
            <a:off x="5917740" y="4051998"/>
            <a:ext cx="401044" cy="2825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B8C86D82-1B04-3A44-8994-EE668BABE8F5}"/>
              </a:ext>
            </a:extLst>
          </p:cNvPr>
          <p:cNvCxnSpPr>
            <a:cxnSpLocks/>
          </p:cNvCxnSpPr>
          <p:nvPr/>
        </p:nvCxnSpPr>
        <p:spPr>
          <a:xfrm flipV="1">
            <a:off x="5550065" y="4484674"/>
            <a:ext cx="789665" cy="639195"/>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E62BF59A-C48C-BB43-B476-929DE146448E}"/>
              </a:ext>
            </a:extLst>
          </p:cNvPr>
          <p:cNvCxnSpPr>
            <a:cxnSpLocks/>
            <a:stCxn id="65" idx="3"/>
            <a:endCxn id="64" idx="1"/>
          </p:cNvCxnSpPr>
          <p:nvPr/>
        </p:nvCxnSpPr>
        <p:spPr>
          <a:xfrm>
            <a:off x="7216553" y="3104027"/>
            <a:ext cx="926822"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16825803"/>
      </p:ext>
    </p:extLst>
  </p:cSld>
  <p:clrMapOvr>
    <a:masterClrMapping/>
  </p:clrMapOvr>
  <mc:AlternateContent xmlns:mc="http://schemas.openxmlformats.org/markup-compatibility/2006" xmlns:p14="http://schemas.microsoft.com/office/powerpoint/2010/main">
    <mc:Choice Requires="p14">
      <p:transition spd="slow" p14:dur="2000" advTm="22276"/>
    </mc:Choice>
    <mc:Fallback xmlns="">
      <p:transition spd="slow" advTm="222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dissolve">
                                      <p:cBhvr>
                                        <p:cTn id="7" dur="500"/>
                                        <p:tgtEl>
                                          <p:spTgt spid="68"/>
                                        </p:tgtEl>
                                      </p:cBhvr>
                                    </p:animEffect>
                                  </p:childTnLst>
                                </p:cTn>
                              </p:par>
                              <p:par>
                                <p:cTn id="8" presetID="9" presetClass="exit" presetSubtype="0" fill="hold" nodeType="withEffect">
                                  <p:stCondLst>
                                    <p:cond delay="0"/>
                                  </p:stCondLst>
                                  <p:childTnLst>
                                    <p:animEffect transition="out" filter="dissolve">
                                      <p:cBhvr>
                                        <p:cTn id="9" dur="500"/>
                                        <p:tgtEl>
                                          <p:spTgt spid="40"/>
                                        </p:tgtEl>
                                      </p:cBhvr>
                                    </p:animEffect>
                                    <p:set>
                                      <p:cBhvr>
                                        <p:cTn id="10" dur="1" fill="hold">
                                          <p:stCondLst>
                                            <p:cond delay="499"/>
                                          </p:stCondLst>
                                        </p:cTn>
                                        <p:tgtEl>
                                          <p:spTgt spid="40"/>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183"/>
                                        </p:tgtEl>
                                      </p:cBhvr>
                                    </p:animEffect>
                                    <p:set>
                                      <p:cBhvr>
                                        <p:cTn id="13" dur="1" fill="hold">
                                          <p:stCondLst>
                                            <p:cond delay="499"/>
                                          </p:stCondLst>
                                        </p:cTn>
                                        <p:tgtEl>
                                          <p:spTgt spid="183"/>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73"/>
                                        </p:tgtEl>
                                      </p:cBhvr>
                                    </p:animEffect>
                                    <p:set>
                                      <p:cBhvr>
                                        <p:cTn id="16" dur="1" fill="hold">
                                          <p:stCondLst>
                                            <p:cond delay="499"/>
                                          </p:stCondLst>
                                        </p:cTn>
                                        <p:tgtEl>
                                          <p:spTgt spid="73"/>
                                        </p:tgtEl>
                                        <p:attrNameLst>
                                          <p:attrName>style.visibility</p:attrName>
                                        </p:attrNameLst>
                                      </p:cBhvr>
                                      <p:to>
                                        <p:strVal val="hidden"/>
                                      </p:to>
                                    </p:set>
                                  </p:childTnLst>
                                </p:cTn>
                              </p:par>
                              <p:par>
                                <p:cTn id="17" presetID="9" presetClass="exit" presetSubtype="0" fill="hold" nodeType="withEffect">
                                  <p:stCondLst>
                                    <p:cond delay="0"/>
                                  </p:stCondLst>
                                  <p:childTnLst>
                                    <p:animEffect transition="out" filter="dissolve">
                                      <p:cBhvr>
                                        <p:cTn id="18" dur="500"/>
                                        <p:tgtEl>
                                          <p:spTgt spid="179"/>
                                        </p:tgtEl>
                                      </p:cBhvr>
                                    </p:animEffect>
                                    <p:set>
                                      <p:cBhvr>
                                        <p:cTn id="19" dur="1" fill="hold">
                                          <p:stCondLst>
                                            <p:cond delay="499"/>
                                          </p:stCondLst>
                                        </p:cTn>
                                        <p:tgtEl>
                                          <p:spTgt spid="179"/>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500"/>
                                        <p:tgtEl>
                                          <p:spTgt spid="178"/>
                                        </p:tgtEl>
                                      </p:cBhvr>
                                    </p:animEffect>
                                    <p:set>
                                      <p:cBhvr>
                                        <p:cTn id="22" dur="1" fill="hold">
                                          <p:stCondLst>
                                            <p:cond delay="499"/>
                                          </p:stCondLst>
                                        </p:cTn>
                                        <p:tgtEl>
                                          <p:spTgt spid="178"/>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86"/>
                                        </p:tgtEl>
                                      </p:cBhvr>
                                    </p:animEffect>
                                    <p:set>
                                      <p:cBhvr>
                                        <p:cTn id="25" dur="1" fill="hold">
                                          <p:stCondLst>
                                            <p:cond delay="499"/>
                                          </p:stCondLst>
                                        </p:cTn>
                                        <p:tgtEl>
                                          <p:spTgt spid="8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dissolve">
                                      <p:cBhvr>
                                        <p:cTn id="30" dur="500"/>
                                        <p:tgtEl>
                                          <p:spTgt spid="72"/>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dissolve">
                                      <p:cBhvr>
                                        <p:cTn id="33" dur="500"/>
                                        <p:tgtEl>
                                          <p:spTgt spid="71"/>
                                        </p:tgtEl>
                                      </p:cBhvr>
                                    </p:animEffect>
                                  </p:childTnLst>
                                </p:cTn>
                              </p:par>
                              <p:par>
                                <p:cTn id="34" presetID="9" presetClass="entr" presetSubtype="0" fill="hold" nodeType="withEffect">
                                  <p:stCondLst>
                                    <p:cond delay="0"/>
                                  </p:stCondLst>
                                  <p:childTnLst>
                                    <p:set>
                                      <p:cBhvr>
                                        <p:cTn id="35" dur="1" fill="hold">
                                          <p:stCondLst>
                                            <p:cond delay="0"/>
                                          </p:stCondLst>
                                        </p:cTn>
                                        <p:tgtEl>
                                          <p:spTgt spid="74"/>
                                        </p:tgtEl>
                                        <p:attrNameLst>
                                          <p:attrName>style.visibility</p:attrName>
                                        </p:attrNameLst>
                                      </p:cBhvr>
                                      <p:to>
                                        <p:strVal val="visible"/>
                                      </p:to>
                                    </p:set>
                                    <p:animEffect transition="in" filter="dissolve">
                                      <p:cBhvr>
                                        <p:cTn id="36" dur="500"/>
                                        <p:tgtEl>
                                          <p:spTgt spid="74"/>
                                        </p:tgtEl>
                                      </p:cBhvr>
                                    </p:animEffect>
                                  </p:childTnLst>
                                </p:cTn>
                              </p:par>
                              <p:par>
                                <p:cTn id="37" presetID="9" presetClass="entr" presetSubtype="0" fill="hold" nodeType="with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dissolve">
                                      <p:cBhvr>
                                        <p:cTn id="39"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P spid="68" grpId="0" animBg="1"/>
      <p:bldP spid="7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4F304-2667-5F40-A96D-6FFACE38755E}"/>
              </a:ext>
            </a:extLst>
          </p:cNvPr>
          <p:cNvSpPr>
            <a:spLocks noGrp="1"/>
          </p:cNvSpPr>
          <p:nvPr>
            <p:ph type="title"/>
          </p:nvPr>
        </p:nvSpPr>
        <p:spPr>
          <a:xfrm>
            <a:off x="0" y="365125"/>
            <a:ext cx="12192000" cy="1325563"/>
          </a:xfrm>
        </p:spPr>
        <p:txBody>
          <a:bodyPr>
            <a:normAutofit/>
          </a:bodyPr>
          <a:lstStyle/>
          <a:p>
            <a:pPr algn="ctr"/>
            <a:r>
              <a:rPr lang="en-US" sz="3200" dirty="0"/>
              <a:t>NexusEdge is open-source, containerized and Kubernetes-friendly</a:t>
            </a:r>
          </a:p>
        </p:txBody>
      </p:sp>
      <p:sp>
        <p:nvSpPr>
          <p:cNvPr id="3" name="Content Placeholder 2">
            <a:extLst>
              <a:ext uri="{FF2B5EF4-FFF2-40B4-BE49-F238E27FC236}">
                <a16:creationId xmlns:a16="http://schemas.microsoft.com/office/drawing/2014/main" id="{4A5D8499-DEDC-4844-BF73-D1892CF36CAD}"/>
              </a:ext>
            </a:extLst>
          </p:cNvPr>
          <p:cNvSpPr>
            <a:spLocks noGrp="1"/>
          </p:cNvSpPr>
          <p:nvPr>
            <p:ph idx="1"/>
          </p:nvPr>
        </p:nvSpPr>
        <p:spPr>
          <a:xfrm>
            <a:off x="504371" y="1825625"/>
            <a:ext cx="10515600" cy="4351338"/>
          </a:xfrm>
        </p:spPr>
        <p:txBody>
          <a:bodyPr/>
          <a:lstStyle/>
          <a:p>
            <a:r>
              <a:rPr lang="en-US" dirty="0"/>
              <a:t>Implementation is open source</a:t>
            </a:r>
          </a:p>
          <a:p>
            <a:pPr lvl="1"/>
            <a:r>
              <a:rPr lang="en-US" dirty="0">
                <a:hlinkClick r:id="rId3"/>
              </a:rPr>
              <a:t>github.com/uva-linklab/nexusedge</a:t>
            </a:r>
            <a:endParaRPr lang="en-US" dirty="0"/>
          </a:p>
          <a:p>
            <a:endParaRPr lang="en-US" dirty="0"/>
          </a:p>
          <a:p>
            <a:r>
              <a:rPr lang="en-US" dirty="0"/>
              <a:t>Containerized with Docker</a:t>
            </a:r>
          </a:p>
          <a:p>
            <a:pPr lvl="1"/>
            <a:r>
              <a:rPr lang="en-US" dirty="0"/>
              <a:t>Handles gateway heterogeneity and improves deployability</a:t>
            </a:r>
          </a:p>
          <a:p>
            <a:endParaRPr lang="en-US" dirty="0"/>
          </a:p>
          <a:p>
            <a:r>
              <a:rPr lang="en-US" dirty="0"/>
              <a:t>Can be orchestrated using K3S (Lightweight Kubernetes)</a:t>
            </a:r>
          </a:p>
          <a:p>
            <a:pPr lvl="1"/>
            <a:r>
              <a:rPr lang="en-US" dirty="0" err="1"/>
              <a:t>DaemonSet</a:t>
            </a:r>
            <a:r>
              <a:rPr lang="en-US" dirty="0"/>
              <a:t> to deploy middleware on all gateways</a:t>
            </a:r>
          </a:p>
          <a:p>
            <a:endParaRPr lang="en-US" dirty="0"/>
          </a:p>
        </p:txBody>
      </p:sp>
      <p:sp>
        <p:nvSpPr>
          <p:cNvPr id="4" name="Slide Number Placeholder 3">
            <a:extLst>
              <a:ext uri="{FF2B5EF4-FFF2-40B4-BE49-F238E27FC236}">
                <a16:creationId xmlns:a16="http://schemas.microsoft.com/office/drawing/2014/main" id="{5CCBA07B-2DE6-514E-8428-4F9BDB314B19}"/>
              </a:ext>
            </a:extLst>
          </p:cNvPr>
          <p:cNvSpPr>
            <a:spLocks noGrp="1"/>
          </p:cNvSpPr>
          <p:nvPr>
            <p:ph type="sldNum" sz="quarter" idx="12"/>
          </p:nvPr>
        </p:nvSpPr>
        <p:spPr/>
        <p:txBody>
          <a:bodyPr/>
          <a:lstStyle/>
          <a:p>
            <a:fld id="{1DC0E942-C480-E741-9E4C-34974C0F70AA}" type="slidenum">
              <a:rPr lang="en-US" smtClean="0"/>
              <a:t>22</a:t>
            </a:fld>
            <a:endParaRPr lang="en-US"/>
          </a:p>
        </p:txBody>
      </p:sp>
      <p:pic>
        <p:nvPicPr>
          <p:cNvPr id="8" name="Picture 7">
            <a:extLst>
              <a:ext uri="{FF2B5EF4-FFF2-40B4-BE49-F238E27FC236}">
                <a16:creationId xmlns:a16="http://schemas.microsoft.com/office/drawing/2014/main" id="{F9221A29-B683-B749-AC94-D504567DC0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0600" y="1576386"/>
            <a:ext cx="3545622" cy="1312259"/>
          </a:xfrm>
          <a:prstGeom prst="rect">
            <a:avLst/>
          </a:prstGeom>
        </p:spPr>
      </p:pic>
      <p:pic>
        <p:nvPicPr>
          <p:cNvPr id="11266" name="Picture 2" descr="https://www.docker.com/wp-content/uploads/2022/03/horizontal-logo-monochromatic-white.png">
            <a:extLst>
              <a:ext uri="{FF2B5EF4-FFF2-40B4-BE49-F238E27FC236}">
                <a16:creationId xmlns:a16="http://schemas.microsoft.com/office/drawing/2014/main" id="{1F57DAC6-BEBD-1B41-AEF8-D3855DAFC55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002838" y="3242685"/>
            <a:ext cx="2960914" cy="7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E1BBAAD-80B8-304E-8145-9590A5DB3CA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02838" y="4644929"/>
            <a:ext cx="2950112" cy="1015757"/>
          </a:xfrm>
          <a:prstGeom prst="rect">
            <a:avLst/>
          </a:prstGeom>
        </p:spPr>
      </p:pic>
    </p:spTree>
    <p:extLst>
      <p:ext uri="{BB962C8B-B14F-4D97-AF65-F5344CB8AC3E}">
        <p14:creationId xmlns:p14="http://schemas.microsoft.com/office/powerpoint/2010/main" val="4035321677"/>
      </p:ext>
    </p:extLst>
  </p:cSld>
  <p:clrMapOvr>
    <a:masterClrMapping/>
  </p:clrMapOvr>
  <mc:AlternateContent xmlns:mc="http://schemas.openxmlformats.org/markup-compatibility/2006" xmlns:p14="http://schemas.microsoft.com/office/powerpoint/2010/main">
    <mc:Choice Requires="p14">
      <p:transition spd="slow" p14:dur="2000" advTm="15388"/>
    </mc:Choice>
    <mc:Fallback xmlns="">
      <p:transition spd="slow" advTm="1538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1AE1F-C427-4D4B-9414-5BAECA334DB6}"/>
              </a:ext>
            </a:extLst>
          </p:cNvPr>
          <p:cNvSpPr>
            <a:spLocks noGrp="1"/>
          </p:cNvSpPr>
          <p:nvPr>
            <p:ph type="title"/>
          </p:nvPr>
        </p:nvSpPr>
        <p:spPr>
          <a:xfrm>
            <a:off x="838200" y="284207"/>
            <a:ext cx="10515600" cy="1325563"/>
          </a:xfrm>
        </p:spPr>
        <p:txBody>
          <a:bodyPr/>
          <a:lstStyle/>
          <a:p>
            <a:pPr algn="ctr"/>
            <a:r>
              <a:rPr lang="en-US" dirty="0"/>
              <a:t>Scalability with Devices and Applications</a:t>
            </a:r>
          </a:p>
        </p:txBody>
      </p:sp>
      <p:sp>
        <p:nvSpPr>
          <p:cNvPr id="12" name="Content Placeholder 2">
            <a:extLst>
              <a:ext uri="{FF2B5EF4-FFF2-40B4-BE49-F238E27FC236}">
                <a16:creationId xmlns:a16="http://schemas.microsoft.com/office/drawing/2014/main" id="{4CE0AF54-62A8-F549-8D51-D470785D537F}"/>
              </a:ext>
            </a:extLst>
          </p:cNvPr>
          <p:cNvSpPr>
            <a:spLocks noGrp="1"/>
          </p:cNvSpPr>
          <p:nvPr>
            <p:ph idx="1"/>
          </p:nvPr>
        </p:nvSpPr>
        <p:spPr>
          <a:xfrm>
            <a:off x="838200" y="1825625"/>
            <a:ext cx="10515600" cy="4351338"/>
          </a:xfrm>
        </p:spPr>
        <p:txBody>
          <a:bodyPr/>
          <a:lstStyle/>
          <a:p>
            <a:r>
              <a:rPr lang="en-US" dirty="0"/>
              <a:t>Comparison of decentralized NexusEdge vs a centralized server-based architecture</a:t>
            </a:r>
          </a:p>
        </p:txBody>
      </p:sp>
      <p:sp>
        <p:nvSpPr>
          <p:cNvPr id="13" name="Slide Number Placeholder 12">
            <a:extLst>
              <a:ext uri="{FF2B5EF4-FFF2-40B4-BE49-F238E27FC236}">
                <a16:creationId xmlns:a16="http://schemas.microsoft.com/office/drawing/2014/main" id="{E8A1B3F4-F2B4-A74F-8614-9E233409B694}"/>
              </a:ext>
            </a:extLst>
          </p:cNvPr>
          <p:cNvSpPr>
            <a:spLocks noGrp="1"/>
          </p:cNvSpPr>
          <p:nvPr>
            <p:ph type="sldNum" sz="quarter" idx="12"/>
          </p:nvPr>
        </p:nvSpPr>
        <p:spPr/>
        <p:txBody>
          <a:bodyPr/>
          <a:lstStyle/>
          <a:p>
            <a:fld id="{1DC0E942-C480-E741-9E4C-34974C0F70AA}" type="slidenum">
              <a:rPr lang="en-US" smtClean="0"/>
              <a:t>23</a:t>
            </a:fld>
            <a:endParaRPr lang="en-US"/>
          </a:p>
        </p:txBody>
      </p:sp>
      <p:pic>
        <p:nvPicPr>
          <p:cNvPr id="6" name="Picture 5">
            <a:extLst>
              <a:ext uri="{FF2B5EF4-FFF2-40B4-BE49-F238E27FC236}">
                <a16:creationId xmlns:a16="http://schemas.microsoft.com/office/drawing/2014/main" id="{325ADDDB-F9B8-D84A-820F-B55DC178ABD9}"/>
              </a:ext>
            </a:extLst>
          </p:cNvPr>
          <p:cNvPicPr>
            <a:picLocks noChangeAspect="1"/>
          </p:cNvPicPr>
          <p:nvPr/>
        </p:nvPicPr>
        <p:blipFill>
          <a:blip r:embed="rId3"/>
          <a:stretch>
            <a:fillRect/>
          </a:stretch>
        </p:blipFill>
        <p:spPr>
          <a:xfrm>
            <a:off x="1518015" y="3194566"/>
            <a:ext cx="3288750" cy="2102088"/>
          </a:xfrm>
          <a:prstGeom prst="rect">
            <a:avLst/>
          </a:prstGeom>
        </p:spPr>
      </p:pic>
      <p:sp>
        <p:nvSpPr>
          <p:cNvPr id="11" name="TextBox 10">
            <a:extLst>
              <a:ext uri="{FF2B5EF4-FFF2-40B4-BE49-F238E27FC236}">
                <a16:creationId xmlns:a16="http://schemas.microsoft.com/office/drawing/2014/main" id="{C61C1A3F-4CCA-E547-99D7-5FA7574B26D0}"/>
              </a:ext>
            </a:extLst>
          </p:cNvPr>
          <p:cNvSpPr txBox="1"/>
          <p:nvPr/>
        </p:nvSpPr>
        <p:spPr>
          <a:xfrm>
            <a:off x="1103674" y="5512509"/>
            <a:ext cx="4156522" cy="400110"/>
          </a:xfrm>
          <a:prstGeom prst="rect">
            <a:avLst/>
          </a:prstGeom>
          <a:noFill/>
        </p:spPr>
        <p:txBody>
          <a:bodyPr wrap="none" rtlCol="0">
            <a:spAutoFit/>
          </a:bodyPr>
          <a:lstStyle/>
          <a:p>
            <a:r>
              <a:rPr lang="en-US" sz="2000" dirty="0"/>
              <a:t>Decentralized NexusEdge Architecture</a:t>
            </a:r>
          </a:p>
        </p:txBody>
      </p:sp>
      <p:pic>
        <p:nvPicPr>
          <p:cNvPr id="14" name="Picture 13">
            <a:extLst>
              <a:ext uri="{FF2B5EF4-FFF2-40B4-BE49-F238E27FC236}">
                <a16:creationId xmlns:a16="http://schemas.microsoft.com/office/drawing/2014/main" id="{B8EA4F3B-DE59-A149-BABA-BD18D15B175E}"/>
              </a:ext>
            </a:extLst>
          </p:cNvPr>
          <p:cNvPicPr>
            <a:picLocks noChangeAspect="1"/>
          </p:cNvPicPr>
          <p:nvPr/>
        </p:nvPicPr>
        <p:blipFill>
          <a:blip r:embed="rId4"/>
          <a:stretch>
            <a:fillRect/>
          </a:stretch>
        </p:blipFill>
        <p:spPr>
          <a:xfrm>
            <a:off x="7914349" y="3194569"/>
            <a:ext cx="2901861" cy="2094127"/>
          </a:xfrm>
          <a:prstGeom prst="rect">
            <a:avLst/>
          </a:prstGeom>
        </p:spPr>
      </p:pic>
      <p:sp>
        <p:nvSpPr>
          <p:cNvPr id="15" name="TextBox 14">
            <a:extLst>
              <a:ext uri="{FF2B5EF4-FFF2-40B4-BE49-F238E27FC236}">
                <a16:creationId xmlns:a16="http://schemas.microsoft.com/office/drawing/2014/main" id="{556DC3C1-3DFE-3D47-ADEA-C42A949BBE9B}"/>
              </a:ext>
            </a:extLst>
          </p:cNvPr>
          <p:cNvSpPr txBox="1"/>
          <p:nvPr/>
        </p:nvSpPr>
        <p:spPr>
          <a:xfrm>
            <a:off x="7274770" y="5512512"/>
            <a:ext cx="3992888" cy="400110"/>
          </a:xfrm>
          <a:prstGeom prst="rect">
            <a:avLst/>
          </a:prstGeom>
          <a:noFill/>
        </p:spPr>
        <p:txBody>
          <a:bodyPr wrap="none" rtlCol="0">
            <a:spAutoFit/>
          </a:bodyPr>
          <a:lstStyle/>
          <a:p>
            <a:r>
              <a:rPr lang="en-US" sz="2000" dirty="0"/>
              <a:t>Centralized Edge Server Architecture</a:t>
            </a:r>
          </a:p>
        </p:txBody>
      </p:sp>
    </p:spTree>
    <p:extLst>
      <p:ext uri="{BB962C8B-B14F-4D97-AF65-F5344CB8AC3E}">
        <p14:creationId xmlns:p14="http://schemas.microsoft.com/office/powerpoint/2010/main" val="4050974648"/>
      </p:ext>
    </p:extLst>
  </p:cSld>
  <p:clrMapOvr>
    <a:masterClrMapping/>
  </p:clrMapOvr>
  <mc:AlternateContent xmlns:mc="http://schemas.openxmlformats.org/markup-compatibility/2006" xmlns:p14="http://schemas.microsoft.com/office/powerpoint/2010/main">
    <mc:Choice Requires="p14">
      <p:transition spd="slow" p14:dur="2000" advTm="19913"/>
    </mc:Choice>
    <mc:Fallback xmlns="">
      <p:transition spd="slow" advTm="1991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1AE1F-C427-4D4B-9414-5BAECA334DB6}"/>
              </a:ext>
            </a:extLst>
          </p:cNvPr>
          <p:cNvSpPr>
            <a:spLocks noGrp="1"/>
          </p:cNvSpPr>
          <p:nvPr>
            <p:ph type="title"/>
          </p:nvPr>
        </p:nvSpPr>
        <p:spPr>
          <a:xfrm>
            <a:off x="838200" y="200029"/>
            <a:ext cx="10515600" cy="1325563"/>
          </a:xfrm>
        </p:spPr>
        <p:txBody>
          <a:bodyPr/>
          <a:lstStyle/>
          <a:p>
            <a:pPr algn="ctr"/>
            <a:r>
              <a:rPr lang="en-US" dirty="0"/>
              <a:t>Scalability with No. of IoT Devices </a:t>
            </a:r>
          </a:p>
        </p:txBody>
      </p:sp>
      <p:sp>
        <p:nvSpPr>
          <p:cNvPr id="12" name="Content Placeholder 2">
            <a:extLst>
              <a:ext uri="{FF2B5EF4-FFF2-40B4-BE49-F238E27FC236}">
                <a16:creationId xmlns:a16="http://schemas.microsoft.com/office/drawing/2014/main" id="{4CE0AF54-62A8-F549-8D51-D470785D537F}"/>
              </a:ext>
            </a:extLst>
          </p:cNvPr>
          <p:cNvSpPr>
            <a:spLocks noGrp="1"/>
          </p:cNvSpPr>
          <p:nvPr>
            <p:ph idx="1"/>
          </p:nvPr>
        </p:nvSpPr>
        <p:spPr>
          <a:xfrm>
            <a:off x="838200" y="1825625"/>
            <a:ext cx="10515600" cy="4351338"/>
          </a:xfrm>
        </p:spPr>
        <p:txBody>
          <a:bodyPr>
            <a:normAutofit/>
          </a:bodyPr>
          <a:lstStyle/>
          <a:p>
            <a:r>
              <a:rPr lang="en-US" dirty="0"/>
              <a:t>Setup</a:t>
            </a:r>
          </a:p>
          <a:p>
            <a:pPr lvl="1"/>
            <a:r>
              <a:rPr lang="en-US" sz="2600" dirty="0"/>
              <a:t>Edge Server: 4 Raspberry </a:t>
            </a:r>
            <a:r>
              <a:rPr lang="en-US" sz="2600" dirty="0" err="1"/>
              <a:t>Pis</a:t>
            </a:r>
            <a:r>
              <a:rPr lang="en-US" sz="2600" dirty="0"/>
              <a:t> as Gateways, 1 Raspberry Pi as Server</a:t>
            </a:r>
          </a:p>
          <a:p>
            <a:pPr lvl="1"/>
            <a:r>
              <a:rPr lang="en-US" sz="2600" dirty="0"/>
              <a:t>NexusEdge: 5 Raspberry </a:t>
            </a:r>
            <a:r>
              <a:rPr lang="en-US" sz="2600" dirty="0" err="1"/>
              <a:t>Pis</a:t>
            </a:r>
            <a:r>
              <a:rPr lang="en-US" sz="2600" dirty="0"/>
              <a:t> as Gateway, no Server</a:t>
            </a:r>
          </a:p>
          <a:p>
            <a:endParaRPr lang="en-US" dirty="0"/>
          </a:p>
          <a:p>
            <a:r>
              <a:rPr lang="en-US" dirty="0"/>
              <a:t>Measure:</a:t>
            </a:r>
          </a:p>
          <a:p>
            <a:pPr lvl="1"/>
            <a:r>
              <a:rPr lang="en-US" dirty="0"/>
              <a:t>CPU usage</a:t>
            </a:r>
          </a:p>
          <a:p>
            <a:pPr lvl="1"/>
            <a:r>
              <a:rPr lang="en-US" dirty="0"/>
              <a:t>Memory usage</a:t>
            </a:r>
          </a:p>
          <a:p>
            <a:pPr lvl="1"/>
            <a:r>
              <a:rPr lang="en-US" dirty="0"/>
              <a:t>Network traffic</a:t>
            </a:r>
          </a:p>
          <a:p>
            <a:endParaRPr lang="en-US" dirty="0"/>
          </a:p>
        </p:txBody>
      </p:sp>
      <p:sp>
        <p:nvSpPr>
          <p:cNvPr id="13" name="Slide Number Placeholder 12">
            <a:extLst>
              <a:ext uri="{FF2B5EF4-FFF2-40B4-BE49-F238E27FC236}">
                <a16:creationId xmlns:a16="http://schemas.microsoft.com/office/drawing/2014/main" id="{E8A1B3F4-F2B4-A74F-8614-9E233409B694}"/>
              </a:ext>
            </a:extLst>
          </p:cNvPr>
          <p:cNvSpPr>
            <a:spLocks noGrp="1"/>
          </p:cNvSpPr>
          <p:nvPr>
            <p:ph type="sldNum" sz="quarter" idx="12"/>
          </p:nvPr>
        </p:nvSpPr>
        <p:spPr/>
        <p:txBody>
          <a:bodyPr/>
          <a:lstStyle/>
          <a:p>
            <a:fld id="{1DC0E942-C480-E741-9E4C-34974C0F70AA}" type="slidenum">
              <a:rPr lang="en-US" smtClean="0"/>
              <a:t>24</a:t>
            </a:fld>
            <a:endParaRPr lang="en-US"/>
          </a:p>
        </p:txBody>
      </p:sp>
    </p:spTree>
    <p:extLst>
      <p:ext uri="{BB962C8B-B14F-4D97-AF65-F5344CB8AC3E}">
        <p14:creationId xmlns:p14="http://schemas.microsoft.com/office/powerpoint/2010/main" val="1265031946"/>
      </p:ext>
    </p:extLst>
  </p:cSld>
  <p:clrMapOvr>
    <a:masterClrMapping/>
  </p:clrMapOvr>
  <mc:AlternateContent xmlns:mc="http://schemas.openxmlformats.org/markup-compatibility/2006" xmlns:p14="http://schemas.microsoft.com/office/powerpoint/2010/main">
    <mc:Choice Requires="p14">
      <p:transition spd="slow" p14:dur="2000" advTm="22221"/>
    </mc:Choice>
    <mc:Fallback xmlns="">
      <p:transition spd="slow" advTm="2222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CCB966A-72B5-AC4D-AA15-748FC0E96E1F}"/>
              </a:ext>
            </a:extLst>
          </p:cNvPr>
          <p:cNvGraphicFramePr>
            <a:graphicFrameLocks noGrp="1"/>
          </p:cNvGraphicFramePr>
          <p:nvPr>
            <p:ph idx="1"/>
            <p:extLst>
              <p:ext uri="{D42A27DB-BD31-4B8C-83A1-F6EECF244321}">
                <p14:modId xmlns:p14="http://schemas.microsoft.com/office/powerpoint/2010/main" val="1237039027"/>
              </p:ext>
            </p:extLst>
          </p:nvPr>
        </p:nvGraphicFramePr>
        <p:xfrm>
          <a:off x="838200" y="2665887"/>
          <a:ext cx="10515600" cy="277368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3301744726"/>
                    </a:ext>
                  </a:extLst>
                </a:gridCol>
                <a:gridCol w="4243388">
                  <a:extLst>
                    <a:ext uri="{9D8B030D-6E8A-4147-A177-3AD203B41FA5}">
                      <a16:colId xmlns:a16="http://schemas.microsoft.com/office/drawing/2014/main" val="1344626537"/>
                    </a:ext>
                  </a:extLst>
                </a:gridCol>
                <a:gridCol w="2767012">
                  <a:extLst>
                    <a:ext uri="{9D8B030D-6E8A-4147-A177-3AD203B41FA5}">
                      <a16:colId xmlns:a16="http://schemas.microsoft.com/office/drawing/2014/main" val="3230661067"/>
                    </a:ext>
                  </a:extLst>
                </a:gridCol>
              </a:tblGrid>
              <a:tr h="370840">
                <a:tc>
                  <a:txBody>
                    <a:bodyPr/>
                    <a:lstStyle/>
                    <a:p>
                      <a:r>
                        <a:rPr lang="en-US" sz="2000" dirty="0"/>
                        <a:t>Sensor</a:t>
                      </a:r>
                    </a:p>
                  </a:txBody>
                  <a:tcPr/>
                </a:tc>
                <a:tc>
                  <a:txBody>
                    <a:bodyPr/>
                    <a:lstStyle/>
                    <a:p>
                      <a:r>
                        <a:rPr lang="en-US" sz="2000" dirty="0"/>
                        <a:t>Data Rate</a:t>
                      </a:r>
                    </a:p>
                  </a:txBody>
                  <a:tcPr/>
                </a:tc>
                <a:tc>
                  <a:txBody>
                    <a:bodyPr/>
                    <a:lstStyle/>
                    <a:p>
                      <a:r>
                        <a:rPr lang="en-US" sz="2000" dirty="0"/>
                        <a:t>Count</a:t>
                      </a:r>
                    </a:p>
                  </a:txBody>
                  <a:tcPr/>
                </a:tc>
                <a:extLst>
                  <a:ext uri="{0D108BD9-81ED-4DB2-BD59-A6C34878D82A}">
                    <a16:rowId xmlns:a16="http://schemas.microsoft.com/office/drawing/2014/main" val="3245675343"/>
                  </a:ext>
                </a:extLst>
              </a:tr>
              <a:tr h="370840">
                <a:tc>
                  <a:txBody>
                    <a:bodyPr/>
                    <a:lstStyle/>
                    <a:p>
                      <a:r>
                        <a:rPr lang="en-US" sz="2000" dirty="0"/>
                        <a:t>Temperature Sensor</a:t>
                      </a:r>
                    </a:p>
                  </a:txBody>
                  <a:tcPr/>
                </a:tc>
                <a:tc>
                  <a:txBody>
                    <a:bodyPr/>
                    <a:lstStyle/>
                    <a:p>
                      <a:r>
                        <a:rPr lang="en-US" sz="2000" dirty="0"/>
                        <a:t>100 bytes / 5 mins</a:t>
                      </a:r>
                    </a:p>
                  </a:txBody>
                  <a:tcPr/>
                </a:tc>
                <a:tc>
                  <a:txBody>
                    <a:bodyPr/>
                    <a:lstStyle/>
                    <a:p>
                      <a:r>
                        <a:rPr lang="en-US" sz="2000" dirty="0"/>
                        <a:t>50</a:t>
                      </a:r>
                    </a:p>
                  </a:txBody>
                  <a:tcPr/>
                </a:tc>
                <a:extLst>
                  <a:ext uri="{0D108BD9-81ED-4DB2-BD59-A6C34878D82A}">
                    <a16:rowId xmlns:a16="http://schemas.microsoft.com/office/drawing/2014/main" val="2789559602"/>
                  </a:ext>
                </a:extLst>
              </a:tr>
              <a:tr h="370840">
                <a:tc>
                  <a:txBody>
                    <a:bodyPr/>
                    <a:lstStyle/>
                    <a:p>
                      <a:r>
                        <a:rPr lang="en-US" sz="2000" baseline="0" dirty="0"/>
                        <a:t>Occupancy Sensor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100 bytes / 5 mins</a:t>
                      </a:r>
                    </a:p>
                  </a:txBody>
                  <a:tcPr/>
                </a:tc>
                <a:tc>
                  <a:txBody>
                    <a:bodyPr/>
                    <a:lstStyle/>
                    <a:p>
                      <a:r>
                        <a:rPr lang="en-US" sz="2000" dirty="0"/>
                        <a:t>50</a:t>
                      </a:r>
                    </a:p>
                  </a:txBody>
                  <a:tcPr/>
                </a:tc>
                <a:extLst>
                  <a:ext uri="{0D108BD9-81ED-4DB2-BD59-A6C34878D82A}">
                    <a16:rowId xmlns:a16="http://schemas.microsoft.com/office/drawing/2014/main" val="187969972"/>
                  </a:ext>
                </a:extLst>
              </a:tr>
              <a:tr h="370840">
                <a:tc>
                  <a:txBody>
                    <a:bodyPr/>
                    <a:lstStyle/>
                    <a:p>
                      <a:r>
                        <a:rPr lang="en-US" sz="2000" dirty="0"/>
                        <a:t>CO</a:t>
                      </a:r>
                      <a:r>
                        <a:rPr lang="en-US" sz="2000" baseline="-25000" dirty="0"/>
                        <a:t>2 </a:t>
                      </a:r>
                      <a:r>
                        <a:rPr lang="en-US" sz="2000" baseline="0" dirty="0"/>
                        <a:t>Sensor</a:t>
                      </a:r>
                      <a:endParaRPr lang="en-US" sz="2000" baseline="-25000" dirty="0"/>
                    </a:p>
                  </a:txBody>
                  <a:tcPr/>
                </a:tc>
                <a:tc>
                  <a:txBody>
                    <a:bodyPr/>
                    <a:lstStyle/>
                    <a:p>
                      <a:r>
                        <a:rPr lang="en-US" sz="2000" dirty="0"/>
                        <a:t>100 bytes / 15 mins</a:t>
                      </a:r>
                    </a:p>
                  </a:txBody>
                  <a:tcPr/>
                </a:tc>
                <a:tc>
                  <a:txBody>
                    <a:bodyPr/>
                    <a:lstStyle/>
                    <a:p>
                      <a:r>
                        <a:rPr lang="en-US" sz="2000" dirty="0"/>
                        <a:t>10</a:t>
                      </a:r>
                    </a:p>
                  </a:txBody>
                  <a:tcPr/>
                </a:tc>
                <a:extLst>
                  <a:ext uri="{0D108BD9-81ED-4DB2-BD59-A6C34878D82A}">
                    <a16:rowId xmlns:a16="http://schemas.microsoft.com/office/drawing/2014/main" val="996783125"/>
                  </a:ext>
                </a:extLst>
              </a:tr>
              <a:tr h="370840">
                <a:tc>
                  <a:txBody>
                    <a:bodyPr/>
                    <a:lstStyle/>
                    <a:p>
                      <a:r>
                        <a:rPr lang="en-US" sz="2000" dirty="0"/>
                        <a:t>Smart Meter</a:t>
                      </a:r>
                    </a:p>
                  </a:txBody>
                  <a:tcPr/>
                </a:tc>
                <a:tc>
                  <a:txBody>
                    <a:bodyPr/>
                    <a:lstStyle/>
                    <a:p>
                      <a:r>
                        <a:rPr lang="en-US" sz="2000" dirty="0"/>
                        <a:t>500 bytes/s</a:t>
                      </a:r>
                    </a:p>
                  </a:txBody>
                  <a:tcPr/>
                </a:tc>
                <a:tc>
                  <a:txBody>
                    <a:bodyPr/>
                    <a:lstStyle/>
                    <a:p>
                      <a:r>
                        <a:rPr lang="en-US" sz="2000" dirty="0"/>
                        <a:t>10</a:t>
                      </a:r>
                    </a:p>
                  </a:txBody>
                  <a:tcPr/>
                </a:tc>
                <a:extLst>
                  <a:ext uri="{0D108BD9-81ED-4DB2-BD59-A6C34878D82A}">
                    <a16:rowId xmlns:a16="http://schemas.microsoft.com/office/drawing/2014/main" val="2939561802"/>
                  </a:ext>
                </a:extLst>
              </a:tr>
              <a:tr h="370840">
                <a:tc>
                  <a:txBody>
                    <a:bodyPr/>
                    <a:lstStyle/>
                    <a:p>
                      <a:r>
                        <a:rPr lang="en-US" sz="2000" dirty="0"/>
                        <a:t>Camera</a:t>
                      </a:r>
                    </a:p>
                  </a:txBody>
                  <a:tcPr/>
                </a:tc>
                <a:tc>
                  <a:txBody>
                    <a:bodyPr/>
                    <a:lstStyle/>
                    <a:p>
                      <a:r>
                        <a:rPr lang="en-US" sz="2000" dirty="0"/>
                        <a:t>100 KB/s (assuming 720p at 15fps)</a:t>
                      </a:r>
                    </a:p>
                  </a:txBody>
                  <a:tcPr/>
                </a:tc>
                <a:tc>
                  <a:txBody>
                    <a:bodyPr/>
                    <a:lstStyle/>
                    <a:p>
                      <a:r>
                        <a:rPr lang="en-US" sz="2000" dirty="0"/>
                        <a:t>5</a:t>
                      </a:r>
                    </a:p>
                  </a:txBody>
                  <a:tcPr/>
                </a:tc>
                <a:extLst>
                  <a:ext uri="{0D108BD9-81ED-4DB2-BD59-A6C34878D82A}">
                    <a16:rowId xmlns:a16="http://schemas.microsoft.com/office/drawing/2014/main" val="2895770087"/>
                  </a:ext>
                </a:extLst>
              </a:tr>
              <a:tr h="370840">
                <a:tc>
                  <a:txBody>
                    <a:bodyPr/>
                    <a:lstStyle/>
                    <a:p>
                      <a:endParaRPr lang="en-US" sz="2000" dirty="0"/>
                    </a:p>
                  </a:txBody>
                  <a:tcPr/>
                </a:tc>
                <a:tc>
                  <a:txBody>
                    <a:bodyPr/>
                    <a:lstStyle/>
                    <a:p>
                      <a:endParaRPr lang="en-US" sz="2000" dirty="0"/>
                    </a:p>
                  </a:txBody>
                  <a:tcPr/>
                </a:tc>
                <a:tc>
                  <a:txBody>
                    <a:bodyPr/>
                    <a:lstStyle/>
                    <a:p>
                      <a:r>
                        <a:rPr lang="en-US" sz="2000" dirty="0"/>
                        <a:t>125 (total)</a:t>
                      </a:r>
                    </a:p>
                  </a:txBody>
                  <a:tcPr/>
                </a:tc>
                <a:extLst>
                  <a:ext uri="{0D108BD9-81ED-4DB2-BD59-A6C34878D82A}">
                    <a16:rowId xmlns:a16="http://schemas.microsoft.com/office/drawing/2014/main" val="2205520255"/>
                  </a:ext>
                </a:extLst>
              </a:tr>
            </a:tbl>
          </a:graphicData>
        </a:graphic>
      </p:graphicFrame>
      <p:sp>
        <p:nvSpPr>
          <p:cNvPr id="4" name="Slide Number Placeholder 3">
            <a:extLst>
              <a:ext uri="{FF2B5EF4-FFF2-40B4-BE49-F238E27FC236}">
                <a16:creationId xmlns:a16="http://schemas.microsoft.com/office/drawing/2014/main" id="{D3E2E96B-7F50-1B46-A977-9558F475D4A5}"/>
              </a:ext>
            </a:extLst>
          </p:cNvPr>
          <p:cNvSpPr>
            <a:spLocks noGrp="1"/>
          </p:cNvSpPr>
          <p:nvPr>
            <p:ph type="sldNum" sz="quarter" idx="12"/>
          </p:nvPr>
        </p:nvSpPr>
        <p:spPr/>
        <p:txBody>
          <a:bodyPr/>
          <a:lstStyle/>
          <a:p>
            <a:fld id="{3305D99A-AC25-4B49-B5A6-30FE598921D1}" type="slidenum">
              <a:rPr lang="en-US" smtClean="0"/>
              <a:t>25</a:t>
            </a:fld>
            <a:endParaRPr lang="en-US"/>
          </a:p>
        </p:txBody>
      </p:sp>
      <p:sp>
        <p:nvSpPr>
          <p:cNvPr id="3" name="Rectangle 2">
            <a:extLst>
              <a:ext uri="{FF2B5EF4-FFF2-40B4-BE49-F238E27FC236}">
                <a16:creationId xmlns:a16="http://schemas.microsoft.com/office/drawing/2014/main" id="{2C6977A7-D1A1-1A44-ACC1-1F628B6C2B7C}"/>
              </a:ext>
            </a:extLst>
          </p:cNvPr>
          <p:cNvSpPr/>
          <p:nvPr/>
        </p:nvSpPr>
        <p:spPr>
          <a:xfrm>
            <a:off x="838200" y="1993621"/>
            <a:ext cx="10972556" cy="4339650"/>
          </a:xfrm>
          <a:prstGeom prst="rect">
            <a:avLst/>
          </a:prstGeom>
        </p:spPr>
        <p:txBody>
          <a:bodyPr wrap="none">
            <a:spAutoFit/>
          </a:bodyPr>
          <a:lstStyle/>
          <a:p>
            <a:pPr marL="285750" indent="-285750">
              <a:buFont typeface="Arial" panose="020B0604020202020204" pitchFamily="34" charset="0"/>
              <a:buChar char="•"/>
            </a:pPr>
            <a:r>
              <a:rPr lang="en-US" sz="2400" dirty="0"/>
              <a:t>Devices Simulated for the evaluation:</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IN" sz="2400" dirty="0"/>
              <a:t>125 devices equally distributed on server and gateways, i.e. each hosting 25 devices </a:t>
            </a:r>
          </a:p>
        </p:txBody>
      </p:sp>
      <p:sp>
        <p:nvSpPr>
          <p:cNvPr id="8" name="Title 1">
            <a:extLst>
              <a:ext uri="{FF2B5EF4-FFF2-40B4-BE49-F238E27FC236}">
                <a16:creationId xmlns:a16="http://schemas.microsoft.com/office/drawing/2014/main" id="{F8D04880-DACF-034E-8CD0-0307D96278BC}"/>
              </a:ext>
            </a:extLst>
          </p:cNvPr>
          <p:cNvSpPr>
            <a:spLocks noGrp="1"/>
          </p:cNvSpPr>
          <p:nvPr>
            <p:ph type="title"/>
          </p:nvPr>
        </p:nvSpPr>
        <p:spPr>
          <a:xfrm>
            <a:off x="838200" y="0"/>
            <a:ext cx="10515600" cy="1325563"/>
          </a:xfrm>
        </p:spPr>
        <p:txBody>
          <a:bodyPr/>
          <a:lstStyle/>
          <a:p>
            <a:r>
              <a:rPr lang="en-US" dirty="0"/>
              <a:t>Comparison with Centralized Architecture</a:t>
            </a:r>
          </a:p>
        </p:txBody>
      </p:sp>
      <p:sp>
        <p:nvSpPr>
          <p:cNvPr id="9" name="Rectangle 8">
            <a:extLst>
              <a:ext uri="{FF2B5EF4-FFF2-40B4-BE49-F238E27FC236}">
                <a16:creationId xmlns:a16="http://schemas.microsoft.com/office/drawing/2014/main" id="{B638F65D-4D42-B04F-9A14-269205830C8D}"/>
              </a:ext>
            </a:extLst>
          </p:cNvPr>
          <p:cNvSpPr/>
          <p:nvPr/>
        </p:nvSpPr>
        <p:spPr>
          <a:xfrm>
            <a:off x="3003455" y="1021596"/>
            <a:ext cx="6185091" cy="584775"/>
          </a:xfrm>
          <a:prstGeom prst="rect">
            <a:avLst/>
          </a:prstGeom>
        </p:spPr>
        <p:txBody>
          <a:bodyPr wrap="none">
            <a:spAutoFit/>
          </a:bodyPr>
          <a:lstStyle/>
          <a:p>
            <a:r>
              <a:rPr lang="en-US" sz="3200" dirty="0">
                <a:latin typeface="+mj-lt"/>
              </a:rPr>
              <a:t>a) Scalability with No. of IoT Devices </a:t>
            </a:r>
          </a:p>
        </p:txBody>
      </p:sp>
    </p:spTree>
    <p:extLst>
      <p:ext uri="{BB962C8B-B14F-4D97-AF65-F5344CB8AC3E}">
        <p14:creationId xmlns:p14="http://schemas.microsoft.com/office/powerpoint/2010/main" val="991494318"/>
      </p:ext>
    </p:extLst>
  </p:cSld>
  <p:clrMapOvr>
    <a:masterClrMapping/>
  </p:clrMapOvr>
  <mc:AlternateContent xmlns:mc="http://schemas.openxmlformats.org/markup-compatibility/2006" xmlns:p14="http://schemas.microsoft.com/office/powerpoint/2010/main">
    <mc:Choice Requires="p14">
      <p:transition spd="slow" p14:dur="2000" advTm="12703"/>
    </mc:Choice>
    <mc:Fallback xmlns="">
      <p:transition spd="slow" advTm="1270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FC115C-6BFA-564A-9BB7-BF0B76B94BC3}"/>
              </a:ext>
            </a:extLst>
          </p:cNvPr>
          <p:cNvPicPr>
            <a:picLocks noChangeAspect="1"/>
          </p:cNvPicPr>
          <p:nvPr/>
        </p:nvPicPr>
        <p:blipFill rotWithShape="1">
          <a:blip r:embed="rId2"/>
          <a:srcRect l="7256" t="1848" r="3309" b="12958"/>
          <a:stretch/>
        </p:blipFill>
        <p:spPr>
          <a:xfrm>
            <a:off x="4432943" y="1721996"/>
            <a:ext cx="3533532" cy="2019600"/>
          </a:xfrm>
          <a:prstGeom prst="rect">
            <a:avLst/>
          </a:prstGeom>
        </p:spPr>
      </p:pic>
      <p:sp>
        <p:nvSpPr>
          <p:cNvPr id="2" name="Title 1">
            <a:extLst>
              <a:ext uri="{FF2B5EF4-FFF2-40B4-BE49-F238E27FC236}">
                <a16:creationId xmlns:a16="http://schemas.microsoft.com/office/drawing/2014/main" id="{C7F1AE1F-C427-4D4B-9414-5BAECA334DB6}"/>
              </a:ext>
            </a:extLst>
          </p:cNvPr>
          <p:cNvSpPr>
            <a:spLocks noGrp="1"/>
          </p:cNvSpPr>
          <p:nvPr>
            <p:ph type="title"/>
          </p:nvPr>
        </p:nvSpPr>
        <p:spPr>
          <a:xfrm>
            <a:off x="838200" y="-141172"/>
            <a:ext cx="10515600" cy="1325563"/>
          </a:xfrm>
        </p:spPr>
        <p:txBody>
          <a:bodyPr>
            <a:normAutofit/>
          </a:bodyPr>
          <a:lstStyle/>
          <a:p>
            <a:pPr algn="ctr"/>
            <a:r>
              <a:rPr lang="en-US" sz="4000" dirty="0"/>
              <a:t>Scales well with more IoT devices</a:t>
            </a:r>
          </a:p>
        </p:txBody>
      </p:sp>
      <p:pic>
        <p:nvPicPr>
          <p:cNvPr id="7" name="Picture 6">
            <a:extLst>
              <a:ext uri="{FF2B5EF4-FFF2-40B4-BE49-F238E27FC236}">
                <a16:creationId xmlns:a16="http://schemas.microsoft.com/office/drawing/2014/main" id="{1520CDCA-1C60-FE4E-9958-B46A7C5D93CA}"/>
              </a:ext>
            </a:extLst>
          </p:cNvPr>
          <p:cNvPicPr>
            <a:picLocks noChangeAspect="1"/>
          </p:cNvPicPr>
          <p:nvPr/>
        </p:nvPicPr>
        <p:blipFill rotWithShape="1">
          <a:blip r:embed="rId3"/>
          <a:srcRect l="7825" t="4467" r="3069" b="13385"/>
          <a:stretch/>
        </p:blipFill>
        <p:spPr>
          <a:xfrm>
            <a:off x="8517613" y="1721994"/>
            <a:ext cx="3651117" cy="2019600"/>
          </a:xfrm>
          <a:prstGeom prst="rect">
            <a:avLst/>
          </a:prstGeom>
        </p:spPr>
      </p:pic>
      <p:pic>
        <p:nvPicPr>
          <p:cNvPr id="9" name="Picture 8">
            <a:extLst>
              <a:ext uri="{FF2B5EF4-FFF2-40B4-BE49-F238E27FC236}">
                <a16:creationId xmlns:a16="http://schemas.microsoft.com/office/drawing/2014/main" id="{C21D246B-7B03-C749-8795-A5E6660188E4}"/>
              </a:ext>
            </a:extLst>
          </p:cNvPr>
          <p:cNvPicPr>
            <a:picLocks noChangeAspect="1"/>
          </p:cNvPicPr>
          <p:nvPr/>
        </p:nvPicPr>
        <p:blipFill rotWithShape="1">
          <a:blip r:embed="rId4"/>
          <a:srcRect l="7553" b="13207"/>
          <a:stretch/>
        </p:blipFill>
        <p:spPr>
          <a:xfrm>
            <a:off x="515219" y="1721996"/>
            <a:ext cx="3585302" cy="2019600"/>
          </a:xfrm>
          <a:prstGeom prst="rect">
            <a:avLst/>
          </a:prstGeom>
        </p:spPr>
      </p:pic>
      <p:sp>
        <p:nvSpPr>
          <p:cNvPr id="3" name="Slide Number Placeholder 2">
            <a:extLst>
              <a:ext uri="{FF2B5EF4-FFF2-40B4-BE49-F238E27FC236}">
                <a16:creationId xmlns:a16="http://schemas.microsoft.com/office/drawing/2014/main" id="{9A80D20F-6DC7-2B48-BF6E-615F48484832}"/>
              </a:ext>
            </a:extLst>
          </p:cNvPr>
          <p:cNvSpPr>
            <a:spLocks noGrp="1"/>
          </p:cNvSpPr>
          <p:nvPr>
            <p:ph type="sldNum" sz="quarter" idx="12"/>
          </p:nvPr>
        </p:nvSpPr>
        <p:spPr/>
        <p:txBody>
          <a:bodyPr/>
          <a:lstStyle/>
          <a:p>
            <a:fld id="{1DC0E942-C480-E741-9E4C-34974C0F70AA}" type="slidenum">
              <a:rPr lang="en-US" smtClean="0"/>
              <a:t>26</a:t>
            </a:fld>
            <a:endParaRPr lang="en-US"/>
          </a:p>
        </p:txBody>
      </p:sp>
      <p:sp>
        <p:nvSpPr>
          <p:cNvPr id="6" name="TextBox 5">
            <a:extLst>
              <a:ext uri="{FF2B5EF4-FFF2-40B4-BE49-F238E27FC236}">
                <a16:creationId xmlns:a16="http://schemas.microsoft.com/office/drawing/2014/main" id="{DE383281-2C49-2E4E-A7ED-1ECEFDFF8154}"/>
              </a:ext>
            </a:extLst>
          </p:cNvPr>
          <p:cNvSpPr txBox="1"/>
          <p:nvPr/>
        </p:nvSpPr>
        <p:spPr>
          <a:xfrm>
            <a:off x="620901" y="4338153"/>
            <a:ext cx="10982094"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NexusEdge has substantially lower network traffic</a:t>
            </a:r>
          </a:p>
          <a:p>
            <a:pPr marL="742950" lvl="1" indent="-285750">
              <a:buFont typeface="Arial" panose="020B0604020202020204" pitchFamily="34" charset="0"/>
              <a:buChar char="•"/>
            </a:pPr>
            <a:r>
              <a:rPr lang="en-US" sz="2400" dirty="0"/>
              <a:t>NexusEdge gateways only stream data when applications require it</a:t>
            </a:r>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Resource usages slightly higher for Edge Server architecture to handle data flooding</a:t>
            </a:r>
          </a:p>
        </p:txBody>
      </p:sp>
      <p:sp>
        <p:nvSpPr>
          <p:cNvPr id="8" name="TextBox 7">
            <a:extLst>
              <a:ext uri="{FF2B5EF4-FFF2-40B4-BE49-F238E27FC236}">
                <a16:creationId xmlns:a16="http://schemas.microsoft.com/office/drawing/2014/main" id="{D4AB15B6-8F19-8545-AC55-37E7BFF9F9E4}"/>
              </a:ext>
            </a:extLst>
          </p:cNvPr>
          <p:cNvSpPr txBox="1"/>
          <p:nvPr/>
        </p:nvSpPr>
        <p:spPr>
          <a:xfrm>
            <a:off x="-49539" y="2353734"/>
            <a:ext cx="670440" cy="738664"/>
          </a:xfrm>
          <a:prstGeom prst="rect">
            <a:avLst/>
          </a:prstGeom>
          <a:noFill/>
        </p:spPr>
        <p:txBody>
          <a:bodyPr wrap="none" rtlCol="0">
            <a:spAutoFit/>
          </a:bodyPr>
          <a:lstStyle/>
          <a:p>
            <a:pPr algn="r"/>
            <a:r>
              <a:rPr lang="en-US" sz="1400" dirty="0"/>
              <a:t>NW</a:t>
            </a:r>
          </a:p>
          <a:p>
            <a:pPr algn="r"/>
            <a:r>
              <a:rPr lang="en-US" sz="1400" dirty="0"/>
              <a:t>Traffic </a:t>
            </a:r>
          </a:p>
          <a:p>
            <a:pPr algn="r"/>
            <a:r>
              <a:rPr lang="en-US" sz="1400" dirty="0"/>
              <a:t>(KB/s)</a:t>
            </a:r>
          </a:p>
        </p:txBody>
      </p:sp>
      <p:sp>
        <p:nvSpPr>
          <p:cNvPr id="12" name="TextBox 11">
            <a:extLst>
              <a:ext uri="{FF2B5EF4-FFF2-40B4-BE49-F238E27FC236}">
                <a16:creationId xmlns:a16="http://schemas.microsoft.com/office/drawing/2014/main" id="{9D3D9653-8BA1-1540-B880-38540C779B50}"/>
              </a:ext>
            </a:extLst>
          </p:cNvPr>
          <p:cNvSpPr txBox="1"/>
          <p:nvPr/>
        </p:nvSpPr>
        <p:spPr>
          <a:xfrm>
            <a:off x="1618130" y="3765095"/>
            <a:ext cx="1379480" cy="338554"/>
          </a:xfrm>
          <a:prstGeom prst="rect">
            <a:avLst/>
          </a:prstGeom>
          <a:noFill/>
        </p:spPr>
        <p:txBody>
          <a:bodyPr wrap="none" rtlCol="0">
            <a:spAutoFit/>
          </a:bodyPr>
          <a:lstStyle/>
          <a:p>
            <a:pPr algn="r"/>
            <a:r>
              <a:rPr lang="en-US" sz="1600" dirty="0"/>
              <a:t>No. of Devices</a:t>
            </a:r>
          </a:p>
        </p:txBody>
      </p:sp>
      <p:sp>
        <p:nvSpPr>
          <p:cNvPr id="13" name="TextBox 12">
            <a:extLst>
              <a:ext uri="{FF2B5EF4-FFF2-40B4-BE49-F238E27FC236}">
                <a16:creationId xmlns:a16="http://schemas.microsoft.com/office/drawing/2014/main" id="{63A62FBC-A020-074D-AAA4-A5988CED3718}"/>
              </a:ext>
            </a:extLst>
          </p:cNvPr>
          <p:cNvSpPr txBox="1"/>
          <p:nvPr/>
        </p:nvSpPr>
        <p:spPr>
          <a:xfrm>
            <a:off x="3900327" y="2218494"/>
            <a:ext cx="630429" cy="954107"/>
          </a:xfrm>
          <a:prstGeom prst="rect">
            <a:avLst/>
          </a:prstGeom>
          <a:noFill/>
        </p:spPr>
        <p:txBody>
          <a:bodyPr wrap="none" rtlCol="0">
            <a:spAutoFit/>
          </a:bodyPr>
          <a:lstStyle/>
          <a:p>
            <a:pPr algn="r"/>
            <a:r>
              <a:rPr lang="en-US" sz="1400" dirty="0"/>
              <a:t>Avg.</a:t>
            </a:r>
          </a:p>
          <a:p>
            <a:pPr algn="r"/>
            <a:r>
              <a:rPr lang="en-US" sz="1400" dirty="0"/>
              <a:t>CPU</a:t>
            </a:r>
          </a:p>
          <a:p>
            <a:pPr algn="r"/>
            <a:r>
              <a:rPr lang="en-US" sz="1400" dirty="0"/>
              <a:t>Usage</a:t>
            </a:r>
          </a:p>
          <a:p>
            <a:pPr algn="r"/>
            <a:r>
              <a:rPr lang="en-US" sz="1400" dirty="0"/>
              <a:t>(%)</a:t>
            </a:r>
          </a:p>
        </p:txBody>
      </p:sp>
      <p:sp>
        <p:nvSpPr>
          <p:cNvPr id="14" name="TextBox 13">
            <a:extLst>
              <a:ext uri="{FF2B5EF4-FFF2-40B4-BE49-F238E27FC236}">
                <a16:creationId xmlns:a16="http://schemas.microsoft.com/office/drawing/2014/main" id="{9574F027-5F08-F941-8746-43E5AA43F205}"/>
              </a:ext>
            </a:extLst>
          </p:cNvPr>
          <p:cNvSpPr txBox="1"/>
          <p:nvPr/>
        </p:nvSpPr>
        <p:spPr>
          <a:xfrm>
            <a:off x="5509969" y="3741594"/>
            <a:ext cx="1379480" cy="338554"/>
          </a:xfrm>
          <a:prstGeom prst="rect">
            <a:avLst/>
          </a:prstGeom>
          <a:noFill/>
        </p:spPr>
        <p:txBody>
          <a:bodyPr wrap="none" rtlCol="0">
            <a:spAutoFit/>
          </a:bodyPr>
          <a:lstStyle/>
          <a:p>
            <a:pPr algn="r"/>
            <a:r>
              <a:rPr lang="en-US" sz="1600" dirty="0"/>
              <a:t>No. of Devices</a:t>
            </a:r>
          </a:p>
        </p:txBody>
      </p:sp>
      <p:sp>
        <p:nvSpPr>
          <p:cNvPr id="15" name="TextBox 14">
            <a:extLst>
              <a:ext uri="{FF2B5EF4-FFF2-40B4-BE49-F238E27FC236}">
                <a16:creationId xmlns:a16="http://schemas.microsoft.com/office/drawing/2014/main" id="{8D52C43A-2E24-F048-9338-67363F222016}"/>
              </a:ext>
            </a:extLst>
          </p:cNvPr>
          <p:cNvSpPr txBox="1"/>
          <p:nvPr/>
        </p:nvSpPr>
        <p:spPr>
          <a:xfrm>
            <a:off x="9653431" y="3765095"/>
            <a:ext cx="1379480" cy="338554"/>
          </a:xfrm>
          <a:prstGeom prst="rect">
            <a:avLst/>
          </a:prstGeom>
          <a:noFill/>
        </p:spPr>
        <p:txBody>
          <a:bodyPr wrap="none" rtlCol="0">
            <a:spAutoFit/>
          </a:bodyPr>
          <a:lstStyle/>
          <a:p>
            <a:pPr algn="r"/>
            <a:r>
              <a:rPr lang="en-US" sz="1600" dirty="0"/>
              <a:t>No. of Devices</a:t>
            </a:r>
          </a:p>
        </p:txBody>
      </p:sp>
      <p:sp>
        <p:nvSpPr>
          <p:cNvPr id="16" name="TextBox 15">
            <a:extLst>
              <a:ext uri="{FF2B5EF4-FFF2-40B4-BE49-F238E27FC236}">
                <a16:creationId xmlns:a16="http://schemas.microsoft.com/office/drawing/2014/main" id="{6DEFA619-FC4F-B34C-9557-6E1AB657080B}"/>
              </a:ext>
            </a:extLst>
          </p:cNvPr>
          <p:cNvSpPr txBox="1"/>
          <p:nvPr/>
        </p:nvSpPr>
        <p:spPr>
          <a:xfrm>
            <a:off x="7964422" y="2184958"/>
            <a:ext cx="630429" cy="954107"/>
          </a:xfrm>
          <a:prstGeom prst="rect">
            <a:avLst/>
          </a:prstGeom>
          <a:noFill/>
        </p:spPr>
        <p:txBody>
          <a:bodyPr wrap="none" rtlCol="0">
            <a:spAutoFit/>
          </a:bodyPr>
          <a:lstStyle/>
          <a:p>
            <a:pPr algn="r"/>
            <a:r>
              <a:rPr lang="en-US" sz="1400" dirty="0"/>
              <a:t>Avg.</a:t>
            </a:r>
          </a:p>
          <a:p>
            <a:pPr algn="r"/>
            <a:r>
              <a:rPr lang="en-US" sz="1400" dirty="0"/>
              <a:t>RAM</a:t>
            </a:r>
          </a:p>
          <a:p>
            <a:pPr algn="r"/>
            <a:r>
              <a:rPr lang="en-US" sz="1400" dirty="0"/>
              <a:t>Usage</a:t>
            </a:r>
          </a:p>
          <a:p>
            <a:pPr algn="r"/>
            <a:r>
              <a:rPr lang="en-US" sz="1400" dirty="0"/>
              <a:t>(MB)</a:t>
            </a:r>
          </a:p>
        </p:txBody>
      </p:sp>
      <p:sp>
        <p:nvSpPr>
          <p:cNvPr id="17" name="TextBox 16">
            <a:extLst>
              <a:ext uri="{FF2B5EF4-FFF2-40B4-BE49-F238E27FC236}">
                <a16:creationId xmlns:a16="http://schemas.microsoft.com/office/drawing/2014/main" id="{09433285-D23B-9846-AFBB-9A9C8ECB9D80}"/>
              </a:ext>
            </a:extLst>
          </p:cNvPr>
          <p:cNvSpPr txBox="1"/>
          <p:nvPr/>
        </p:nvSpPr>
        <p:spPr>
          <a:xfrm>
            <a:off x="1337412" y="1261080"/>
            <a:ext cx="1660198" cy="369332"/>
          </a:xfrm>
          <a:prstGeom prst="rect">
            <a:avLst/>
          </a:prstGeom>
          <a:noFill/>
        </p:spPr>
        <p:txBody>
          <a:bodyPr wrap="none" rtlCol="0">
            <a:spAutoFit/>
          </a:bodyPr>
          <a:lstStyle/>
          <a:p>
            <a:pPr algn="r"/>
            <a:r>
              <a:rPr lang="en-US" dirty="0"/>
              <a:t>Network Traffic</a:t>
            </a:r>
          </a:p>
        </p:txBody>
      </p:sp>
      <p:sp>
        <p:nvSpPr>
          <p:cNvPr id="18" name="TextBox 17">
            <a:extLst>
              <a:ext uri="{FF2B5EF4-FFF2-40B4-BE49-F238E27FC236}">
                <a16:creationId xmlns:a16="http://schemas.microsoft.com/office/drawing/2014/main" id="{616F0BD3-FF3F-EB49-8C3C-04F793978005}"/>
              </a:ext>
            </a:extLst>
          </p:cNvPr>
          <p:cNvSpPr txBox="1"/>
          <p:nvPr/>
        </p:nvSpPr>
        <p:spPr>
          <a:xfrm>
            <a:off x="5453706" y="1261080"/>
            <a:ext cx="1211294" cy="369332"/>
          </a:xfrm>
          <a:prstGeom prst="rect">
            <a:avLst/>
          </a:prstGeom>
          <a:noFill/>
        </p:spPr>
        <p:txBody>
          <a:bodyPr wrap="none" rtlCol="0">
            <a:spAutoFit/>
          </a:bodyPr>
          <a:lstStyle/>
          <a:p>
            <a:pPr algn="ctr"/>
            <a:r>
              <a:rPr lang="en-US" dirty="0"/>
              <a:t>CPU Usage</a:t>
            </a:r>
          </a:p>
        </p:txBody>
      </p:sp>
      <p:sp>
        <p:nvSpPr>
          <p:cNvPr id="19" name="TextBox 18">
            <a:extLst>
              <a:ext uri="{FF2B5EF4-FFF2-40B4-BE49-F238E27FC236}">
                <a16:creationId xmlns:a16="http://schemas.microsoft.com/office/drawing/2014/main" id="{CD19FD72-BB29-194A-81CF-4B21A2500203}"/>
              </a:ext>
            </a:extLst>
          </p:cNvPr>
          <p:cNvSpPr txBox="1"/>
          <p:nvPr/>
        </p:nvSpPr>
        <p:spPr>
          <a:xfrm>
            <a:off x="9574722" y="1261080"/>
            <a:ext cx="1635512" cy="369332"/>
          </a:xfrm>
          <a:prstGeom prst="rect">
            <a:avLst/>
          </a:prstGeom>
          <a:noFill/>
        </p:spPr>
        <p:txBody>
          <a:bodyPr wrap="none" rtlCol="0">
            <a:spAutoFit/>
          </a:bodyPr>
          <a:lstStyle/>
          <a:p>
            <a:pPr algn="ctr"/>
            <a:r>
              <a:rPr lang="en-US" dirty="0"/>
              <a:t>Memory Usage</a:t>
            </a:r>
          </a:p>
        </p:txBody>
      </p:sp>
    </p:spTree>
    <p:extLst>
      <p:ext uri="{BB962C8B-B14F-4D97-AF65-F5344CB8AC3E}">
        <p14:creationId xmlns:p14="http://schemas.microsoft.com/office/powerpoint/2010/main" val="1602963422"/>
      </p:ext>
    </p:extLst>
  </p:cSld>
  <p:clrMapOvr>
    <a:masterClrMapping/>
  </p:clrMapOvr>
  <mc:AlternateContent xmlns:mc="http://schemas.openxmlformats.org/markup-compatibility/2006" xmlns:p14="http://schemas.microsoft.com/office/powerpoint/2010/main">
    <mc:Choice Requires="p14">
      <p:transition spd="slow" p14:dur="2000" advTm="30326"/>
    </mc:Choice>
    <mc:Fallback xmlns="">
      <p:transition spd="slow" advTm="3032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1AE1F-C427-4D4B-9414-5BAECA334DB6}"/>
              </a:ext>
            </a:extLst>
          </p:cNvPr>
          <p:cNvSpPr>
            <a:spLocks noGrp="1"/>
          </p:cNvSpPr>
          <p:nvPr>
            <p:ph type="title"/>
          </p:nvPr>
        </p:nvSpPr>
        <p:spPr>
          <a:xfrm>
            <a:off x="838200" y="257178"/>
            <a:ext cx="10515600" cy="1325563"/>
          </a:xfrm>
        </p:spPr>
        <p:txBody>
          <a:bodyPr/>
          <a:lstStyle/>
          <a:p>
            <a:pPr algn="ctr"/>
            <a:r>
              <a:rPr lang="en-US" dirty="0"/>
              <a:t>Scalability with No. of Edge Applications</a:t>
            </a:r>
          </a:p>
        </p:txBody>
      </p:sp>
      <p:sp>
        <p:nvSpPr>
          <p:cNvPr id="12" name="Content Placeholder 2">
            <a:extLst>
              <a:ext uri="{FF2B5EF4-FFF2-40B4-BE49-F238E27FC236}">
                <a16:creationId xmlns:a16="http://schemas.microsoft.com/office/drawing/2014/main" id="{4CE0AF54-62A8-F549-8D51-D470785D537F}"/>
              </a:ext>
            </a:extLst>
          </p:cNvPr>
          <p:cNvSpPr>
            <a:spLocks noGrp="1"/>
          </p:cNvSpPr>
          <p:nvPr>
            <p:ph idx="1"/>
          </p:nvPr>
        </p:nvSpPr>
        <p:spPr>
          <a:xfrm>
            <a:off x="838200" y="1825625"/>
            <a:ext cx="10515600" cy="4351338"/>
          </a:xfrm>
        </p:spPr>
        <p:txBody>
          <a:bodyPr>
            <a:normAutofit/>
          </a:bodyPr>
          <a:lstStyle/>
          <a:p>
            <a:r>
              <a:rPr lang="en-US" dirty="0"/>
              <a:t>Setup</a:t>
            </a:r>
          </a:p>
          <a:p>
            <a:pPr lvl="1"/>
            <a:r>
              <a:rPr lang="en-US" sz="2600" dirty="0"/>
              <a:t>Edge Server: 4 Raspberry </a:t>
            </a:r>
            <a:r>
              <a:rPr lang="en-US" sz="2600" dirty="0" err="1"/>
              <a:t>Pis</a:t>
            </a:r>
            <a:r>
              <a:rPr lang="en-US" sz="2600" dirty="0"/>
              <a:t> as Gateways, 1 Raspberry Pi as Server</a:t>
            </a:r>
          </a:p>
          <a:p>
            <a:pPr lvl="1"/>
            <a:r>
              <a:rPr lang="en-US" sz="2600" dirty="0"/>
              <a:t>NexusEdge: 5 Raspberry </a:t>
            </a:r>
            <a:r>
              <a:rPr lang="en-US" sz="2600" dirty="0" err="1"/>
              <a:t>Pis</a:t>
            </a:r>
            <a:r>
              <a:rPr lang="en-US" sz="2600" dirty="0"/>
              <a:t> as Gateway, no Server</a:t>
            </a:r>
          </a:p>
          <a:p>
            <a:endParaRPr lang="en-US" dirty="0"/>
          </a:p>
          <a:p>
            <a:r>
              <a:rPr lang="en-US" dirty="0"/>
              <a:t>Measure:</a:t>
            </a:r>
          </a:p>
          <a:p>
            <a:pPr lvl="1"/>
            <a:r>
              <a:rPr lang="en-US" dirty="0"/>
              <a:t>CPU usage</a:t>
            </a:r>
          </a:p>
          <a:p>
            <a:pPr lvl="1"/>
            <a:r>
              <a:rPr lang="en-US" dirty="0"/>
              <a:t>Memory usage</a:t>
            </a:r>
          </a:p>
          <a:p>
            <a:pPr lvl="1"/>
            <a:r>
              <a:rPr lang="en-US" dirty="0"/>
              <a:t>Network traffic </a:t>
            </a:r>
          </a:p>
          <a:p>
            <a:pPr lvl="1"/>
            <a:r>
              <a:rPr lang="en-US" dirty="0"/>
              <a:t>End-to-End Latency (from device to application)</a:t>
            </a:r>
          </a:p>
          <a:p>
            <a:endParaRPr lang="en-US" dirty="0"/>
          </a:p>
        </p:txBody>
      </p:sp>
      <p:sp>
        <p:nvSpPr>
          <p:cNvPr id="13" name="Slide Number Placeholder 12">
            <a:extLst>
              <a:ext uri="{FF2B5EF4-FFF2-40B4-BE49-F238E27FC236}">
                <a16:creationId xmlns:a16="http://schemas.microsoft.com/office/drawing/2014/main" id="{E8A1B3F4-F2B4-A74F-8614-9E233409B694}"/>
              </a:ext>
            </a:extLst>
          </p:cNvPr>
          <p:cNvSpPr>
            <a:spLocks noGrp="1"/>
          </p:cNvSpPr>
          <p:nvPr>
            <p:ph type="sldNum" sz="quarter" idx="12"/>
          </p:nvPr>
        </p:nvSpPr>
        <p:spPr/>
        <p:txBody>
          <a:bodyPr/>
          <a:lstStyle/>
          <a:p>
            <a:fld id="{1DC0E942-C480-E741-9E4C-34974C0F70AA}" type="slidenum">
              <a:rPr lang="en-US" smtClean="0"/>
              <a:t>27</a:t>
            </a:fld>
            <a:endParaRPr lang="en-US"/>
          </a:p>
        </p:txBody>
      </p:sp>
    </p:spTree>
    <p:extLst>
      <p:ext uri="{BB962C8B-B14F-4D97-AF65-F5344CB8AC3E}">
        <p14:creationId xmlns:p14="http://schemas.microsoft.com/office/powerpoint/2010/main" val="3588515001"/>
      </p:ext>
    </p:extLst>
  </p:cSld>
  <p:clrMapOvr>
    <a:masterClrMapping/>
  </p:clrMapOvr>
  <mc:AlternateContent xmlns:mc="http://schemas.openxmlformats.org/markup-compatibility/2006" xmlns:p14="http://schemas.microsoft.com/office/powerpoint/2010/main">
    <mc:Choice Requires="p14">
      <p:transition spd="slow" p14:dur="2000" advTm="17904"/>
    </mc:Choice>
    <mc:Fallback xmlns="">
      <p:transition spd="slow" advTm="1790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CCB966A-72B5-AC4D-AA15-748FC0E96E1F}"/>
              </a:ext>
            </a:extLst>
          </p:cNvPr>
          <p:cNvGraphicFramePr>
            <a:graphicFrameLocks noGrp="1"/>
          </p:cNvGraphicFramePr>
          <p:nvPr>
            <p:ph idx="1"/>
          </p:nvPr>
        </p:nvGraphicFramePr>
        <p:xfrm>
          <a:off x="838200" y="2665887"/>
          <a:ext cx="10515600" cy="277368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3301744726"/>
                    </a:ext>
                  </a:extLst>
                </a:gridCol>
                <a:gridCol w="4243388">
                  <a:extLst>
                    <a:ext uri="{9D8B030D-6E8A-4147-A177-3AD203B41FA5}">
                      <a16:colId xmlns:a16="http://schemas.microsoft.com/office/drawing/2014/main" val="1344626537"/>
                    </a:ext>
                  </a:extLst>
                </a:gridCol>
                <a:gridCol w="2767012">
                  <a:extLst>
                    <a:ext uri="{9D8B030D-6E8A-4147-A177-3AD203B41FA5}">
                      <a16:colId xmlns:a16="http://schemas.microsoft.com/office/drawing/2014/main" val="3230661067"/>
                    </a:ext>
                  </a:extLst>
                </a:gridCol>
              </a:tblGrid>
              <a:tr h="370840">
                <a:tc>
                  <a:txBody>
                    <a:bodyPr/>
                    <a:lstStyle/>
                    <a:p>
                      <a:r>
                        <a:rPr lang="en-US" sz="2000" dirty="0"/>
                        <a:t>Sensor</a:t>
                      </a:r>
                    </a:p>
                  </a:txBody>
                  <a:tcPr/>
                </a:tc>
                <a:tc>
                  <a:txBody>
                    <a:bodyPr/>
                    <a:lstStyle/>
                    <a:p>
                      <a:r>
                        <a:rPr lang="en-US" sz="2000" dirty="0"/>
                        <a:t>Data Rate</a:t>
                      </a:r>
                    </a:p>
                  </a:txBody>
                  <a:tcPr/>
                </a:tc>
                <a:tc>
                  <a:txBody>
                    <a:bodyPr/>
                    <a:lstStyle/>
                    <a:p>
                      <a:r>
                        <a:rPr lang="en-US" sz="2000" dirty="0"/>
                        <a:t>Count</a:t>
                      </a:r>
                    </a:p>
                  </a:txBody>
                  <a:tcPr/>
                </a:tc>
                <a:extLst>
                  <a:ext uri="{0D108BD9-81ED-4DB2-BD59-A6C34878D82A}">
                    <a16:rowId xmlns:a16="http://schemas.microsoft.com/office/drawing/2014/main" val="3245675343"/>
                  </a:ext>
                </a:extLst>
              </a:tr>
              <a:tr h="370840">
                <a:tc>
                  <a:txBody>
                    <a:bodyPr/>
                    <a:lstStyle/>
                    <a:p>
                      <a:r>
                        <a:rPr lang="en-US" sz="2000" dirty="0"/>
                        <a:t>Temperature Sensor</a:t>
                      </a:r>
                    </a:p>
                  </a:txBody>
                  <a:tcPr/>
                </a:tc>
                <a:tc>
                  <a:txBody>
                    <a:bodyPr/>
                    <a:lstStyle/>
                    <a:p>
                      <a:r>
                        <a:rPr lang="en-US" sz="2000" dirty="0"/>
                        <a:t>100 bytes / 5 mins</a:t>
                      </a:r>
                    </a:p>
                  </a:txBody>
                  <a:tcPr/>
                </a:tc>
                <a:tc>
                  <a:txBody>
                    <a:bodyPr/>
                    <a:lstStyle/>
                    <a:p>
                      <a:r>
                        <a:rPr lang="en-US" sz="2000" dirty="0"/>
                        <a:t>50</a:t>
                      </a:r>
                    </a:p>
                  </a:txBody>
                  <a:tcPr/>
                </a:tc>
                <a:extLst>
                  <a:ext uri="{0D108BD9-81ED-4DB2-BD59-A6C34878D82A}">
                    <a16:rowId xmlns:a16="http://schemas.microsoft.com/office/drawing/2014/main" val="2789559602"/>
                  </a:ext>
                </a:extLst>
              </a:tr>
              <a:tr h="370840">
                <a:tc>
                  <a:txBody>
                    <a:bodyPr/>
                    <a:lstStyle/>
                    <a:p>
                      <a:r>
                        <a:rPr lang="en-US" sz="2000" baseline="0" dirty="0"/>
                        <a:t>Occupancy Sensor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100 bytes / 5 mins</a:t>
                      </a:r>
                    </a:p>
                  </a:txBody>
                  <a:tcPr/>
                </a:tc>
                <a:tc>
                  <a:txBody>
                    <a:bodyPr/>
                    <a:lstStyle/>
                    <a:p>
                      <a:r>
                        <a:rPr lang="en-US" sz="2000" dirty="0"/>
                        <a:t>50</a:t>
                      </a:r>
                    </a:p>
                  </a:txBody>
                  <a:tcPr/>
                </a:tc>
                <a:extLst>
                  <a:ext uri="{0D108BD9-81ED-4DB2-BD59-A6C34878D82A}">
                    <a16:rowId xmlns:a16="http://schemas.microsoft.com/office/drawing/2014/main" val="187969972"/>
                  </a:ext>
                </a:extLst>
              </a:tr>
              <a:tr h="370840">
                <a:tc>
                  <a:txBody>
                    <a:bodyPr/>
                    <a:lstStyle/>
                    <a:p>
                      <a:r>
                        <a:rPr lang="en-US" sz="2000" dirty="0"/>
                        <a:t>CO</a:t>
                      </a:r>
                      <a:r>
                        <a:rPr lang="en-US" sz="2000" baseline="-25000" dirty="0"/>
                        <a:t>2 </a:t>
                      </a:r>
                      <a:r>
                        <a:rPr lang="en-US" sz="2000" baseline="0" dirty="0"/>
                        <a:t>Sensor</a:t>
                      </a:r>
                      <a:endParaRPr lang="en-US" sz="2000" baseline="-25000" dirty="0"/>
                    </a:p>
                  </a:txBody>
                  <a:tcPr/>
                </a:tc>
                <a:tc>
                  <a:txBody>
                    <a:bodyPr/>
                    <a:lstStyle/>
                    <a:p>
                      <a:r>
                        <a:rPr lang="en-US" sz="2000" dirty="0"/>
                        <a:t>100 bytes / 15 mins</a:t>
                      </a:r>
                    </a:p>
                  </a:txBody>
                  <a:tcPr/>
                </a:tc>
                <a:tc>
                  <a:txBody>
                    <a:bodyPr/>
                    <a:lstStyle/>
                    <a:p>
                      <a:r>
                        <a:rPr lang="en-US" sz="2000" dirty="0"/>
                        <a:t>10</a:t>
                      </a:r>
                    </a:p>
                  </a:txBody>
                  <a:tcPr/>
                </a:tc>
                <a:extLst>
                  <a:ext uri="{0D108BD9-81ED-4DB2-BD59-A6C34878D82A}">
                    <a16:rowId xmlns:a16="http://schemas.microsoft.com/office/drawing/2014/main" val="996783125"/>
                  </a:ext>
                </a:extLst>
              </a:tr>
              <a:tr h="370840">
                <a:tc>
                  <a:txBody>
                    <a:bodyPr/>
                    <a:lstStyle/>
                    <a:p>
                      <a:r>
                        <a:rPr lang="en-US" sz="2000" dirty="0"/>
                        <a:t>Smart Meter</a:t>
                      </a:r>
                    </a:p>
                  </a:txBody>
                  <a:tcPr/>
                </a:tc>
                <a:tc>
                  <a:txBody>
                    <a:bodyPr/>
                    <a:lstStyle/>
                    <a:p>
                      <a:r>
                        <a:rPr lang="en-US" sz="2000" dirty="0"/>
                        <a:t>500 bytes/s</a:t>
                      </a:r>
                    </a:p>
                  </a:txBody>
                  <a:tcPr/>
                </a:tc>
                <a:tc>
                  <a:txBody>
                    <a:bodyPr/>
                    <a:lstStyle/>
                    <a:p>
                      <a:r>
                        <a:rPr lang="en-US" sz="2000" dirty="0"/>
                        <a:t>10</a:t>
                      </a:r>
                    </a:p>
                  </a:txBody>
                  <a:tcPr/>
                </a:tc>
                <a:extLst>
                  <a:ext uri="{0D108BD9-81ED-4DB2-BD59-A6C34878D82A}">
                    <a16:rowId xmlns:a16="http://schemas.microsoft.com/office/drawing/2014/main" val="2939561802"/>
                  </a:ext>
                </a:extLst>
              </a:tr>
              <a:tr h="370840">
                <a:tc>
                  <a:txBody>
                    <a:bodyPr/>
                    <a:lstStyle/>
                    <a:p>
                      <a:r>
                        <a:rPr lang="en-US" sz="2000" dirty="0"/>
                        <a:t>Camera</a:t>
                      </a:r>
                    </a:p>
                  </a:txBody>
                  <a:tcPr/>
                </a:tc>
                <a:tc>
                  <a:txBody>
                    <a:bodyPr/>
                    <a:lstStyle/>
                    <a:p>
                      <a:r>
                        <a:rPr lang="en-US" sz="2000" dirty="0"/>
                        <a:t>100 KB/s (assuming 720p at 15fps)</a:t>
                      </a:r>
                    </a:p>
                  </a:txBody>
                  <a:tcPr/>
                </a:tc>
                <a:tc>
                  <a:txBody>
                    <a:bodyPr/>
                    <a:lstStyle/>
                    <a:p>
                      <a:r>
                        <a:rPr lang="en-US" sz="2000" dirty="0"/>
                        <a:t>5</a:t>
                      </a:r>
                    </a:p>
                  </a:txBody>
                  <a:tcPr/>
                </a:tc>
                <a:extLst>
                  <a:ext uri="{0D108BD9-81ED-4DB2-BD59-A6C34878D82A}">
                    <a16:rowId xmlns:a16="http://schemas.microsoft.com/office/drawing/2014/main" val="2895770087"/>
                  </a:ext>
                </a:extLst>
              </a:tr>
              <a:tr h="370840">
                <a:tc>
                  <a:txBody>
                    <a:bodyPr/>
                    <a:lstStyle/>
                    <a:p>
                      <a:endParaRPr lang="en-US" sz="2000" dirty="0"/>
                    </a:p>
                  </a:txBody>
                  <a:tcPr/>
                </a:tc>
                <a:tc>
                  <a:txBody>
                    <a:bodyPr/>
                    <a:lstStyle/>
                    <a:p>
                      <a:endParaRPr lang="en-US" sz="2000" dirty="0"/>
                    </a:p>
                  </a:txBody>
                  <a:tcPr/>
                </a:tc>
                <a:tc>
                  <a:txBody>
                    <a:bodyPr/>
                    <a:lstStyle/>
                    <a:p>
                      <a:r>
                        <a:rPr lang="en-US" sz="2000" dirty="0"/>
                        <a:t>125 (total)</a:t>
                      </a:r>
                    </a:p>
                  </a:txBody>
                  <a:tcPr/>
                </a:tc>
                <a:extLst>
                  <a:ext uri="{0D108BD9-81ED-4DB2-BD59-A6C34878D82A}">
                    <a16:rowId xmlns:a16="http://schemas.microsoft.com/office/drawing/2014/main" val="2205520255"/>
                  </a:ext>
                </a:extLst>
              </a:tr>
            </a:tbl>
          </a:graphicData>
        </a:graphic>
      </p:graphicFrame>
      <p:sp>
        <p:nvSpPr>
          <p:cNvPr id="4" name="Slide Number Placeholder 3">
            <a:extLst>
              <a:ext uri="{FF2B5EF4-FFF2-40B4-BE49-F238E27FC236}">
                <a16:creationId xmlns:a16="http://schemas.microsoft.com/office/drawing/2014/main" id="{D3E2E96B-7F50-1B46-A977-9558F475D4A5}"/>
              </a:ext>
            </a:extLst>
          </p:cNvPr>
          <p:cNvSpPr>
            <a:spLocks noGrp="1"/>
          </p:cNvSpPr>
          <p:nvPr>
            <p:ph type="sldNum" sz="quarter" idx="12"/>
          </p:nvPr>
        </p:nvSpPr>
        <p:spPr/>
        <p:txBody>
          <a:bodyPr/>
          <a:lstStyle/>
          <a:p>
            <a:fld id="{3305D99A-AC25-4B49-B5A6-30FE598921D1}" type="slidenum">
              <a:rPr lang="en-US" smtClean="0"/>
              <a:t>28</a:t>
            </a:fld>
            <a:endParaRPr lang="en-US"/>
          </a:p>
        </p:txBody>
      </p:sp>
      <p:sp>
        <p:nvSpPr>
          <p:cNvPr id="3" name="Rectangle 2">
            <a:extLst>
              <a:ext uri="{FF2B5EF4-FFF2-40B4-BE49-F238E27FC236}">
                <a16:creationId xmlns:a16="http://schemas.microsoft.com/office/drawing/2014/main" id="{2C6977A7-D1A1-1A44-ACC1-1F628B6C2B7C}"/>
              </a:ext>
            </a:extLst>
          </p:cNvPr>
          <p:cNvSpPr/>
          <p:nvPr/>
        </p:nvSpPr>
        <p:spPr>
          <a:xfrm>
            <a:off x="838200" y="1993621"/>
            <a:ext cx="5119735" cy="3908762"/>
          </a:xfrm>
          <a:prstGeom prst="rect">
            <a:avLst/>
          </a:prstGeom>
        </p:spPr>
        <p:txBody>
          <a:bodyPr wrap="none">
            <a:spAutoFit/>
          </a:bodyPr>
          <a:lstStyle/>
          <a:p>
            <a:pPr marL="285750" indent="-285750">
              <a:buFont typeface="Arial" panose="020B0604020202020204" pitchFamily="34" charset="0"/>
              <a:buChar char="•"/>
            </a:pPr>
            <a:r>
              <a:rPr lang="en-US" sz="2400" dirty="0"/>
              <a:t>Devices Simulated for the evaluation:</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endParaRPr lang="en-US" sz="2800" dirty="0"/>
          </a:p>
        </p:txBody>
      </p:sp>
      <p:sp>
        <p:nvSpPr>
          <p:cNvPr id="10" name="Title 1">
            <a:extLst>
              <a:ext uri="{FF2B5EF4-FFF2-40B4-BE49-F238E27FC236}">
                <a16:creationId xmlns:a16="http://schemas.microsoft.com/office/drawing/2014/main" id="{8E4924B7-60BD-7843-9A56-B8E376BD06D0}"/>
              </a:ext>
            </a:extLst>
          </p:cNvPr>
          <p:cNvSpPr>
            <a:spLocks noGrp="1"/>
          </p:cNvSpPr>
          <p:nvPr>
            <p:ph type="title"/>
          </p:nvPr>
        </p:nvSpPr>
        <p:spPr>
          <a:xfrm>
            <a:off x="838200" y="257178"/>
            <a:ext cx="10515600" cy="1325563"/>
          </a:xfrm>
        </p:spPr>
        <p:txBody>
          <a:bodyPr/>
          <a:lstStyle/>
          <a:p>
            <a:pPr algn="ctr"/>
            <a:r>
              <a:rPr lang="en-US" dirty="0"/>
              <a:t>Scalability with No. of Edge Applications</a:t>
            </a:r>
          </a:p>
        </p:txBody>
      </p:sp>
    </p:spTree>
    <p:extLst>
      <p:ext uri="{BB962C8B-B14F-4D97-AF65-F5344CB8AC3E}">
        <p14:creationId xmlns:p14="http://schemas.microsoft.com/office/powerpoint/2010/main" val="1662162257"/>
      </p:ext>
    </p:extLst>
  </p:cSld>
  <p:clrMapOvr>
    <a:masterClrMapping/>
  </p:clrMapOvr>
  <mc:AlternateContent xmlns:mc="http://schemas.openxmlformats.org/markup-compatibility/2006" xmlns:p14="http://schemas.microsoft.com/office/powerpoint/2010/main">
    <mc:Choice Requires="p14">
      <p:transition spd="slow" p14:dur="2000" advTm="6335"/>
    </mc:Choice>
    <mc:Fallback xmlns="">
      <p:transition spd="slow" advTm="633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1E5C2A47-C3AE-4047-9F9E-4302495DE4E0}"/>
              </a:ext>
            </a:extLst>
          </p:cNvPr>
          <p:cNvGraphicFramePr>
            <a:graphicFrameLocks/>
          </p:cNvGraphicFramePr>
          <p:nvPr>
            <p:extLst>
              <p:ext uri="{D42A27DB-BD31-4B8C-83A1-F6EECF244321}">
                <p14:modId xmlns:p14="http://schemas.microsoft.com/office/powerpoint/2010/main" val="2054969534"/>
              </p:ext>
            </p:extLst>
          </p:nvPr>
        </p:nvGraphicFramePr>
        <p:xfrm>
          <a:off x="3195638" y="1813775"/>
          <a:ext cx="5800725" cy="2825916"/>
        </p:xfrm>
        <a:graphic>
          <a:graphicData uri="http://schemas.openxmlformats.org/drawingml/2006/table">
            <a:tbl>
              <a:tblPr firstRow="1" bandRow="1">
                <a:tableStyleId>{5C22544A-7EE6-4342-B048-85BDC9FD1C3A}</a:tableStyleId>
              </a:tblPr>
              <a:tblGrid>
                <a:gridCol w="3243262">
                  <a:extLst>
                    <a:ext uri="{9D8B030D-6E8A-4147-A177-3AD203B41FA5}">
                      <a16:colId xmlns:a16="http://schemas.microsoft.com/office/drawing/2014/main" val="660791467"/>
                    </a:ext>
                  </a:extLst>
                </a:gridCol>
                <a:gridCol w="2557463">
                  <a:extLst>
                    <a:ext uri="{9D8B030D-6E8A-4147-A177-3AD203B41FA5}">
                      <a16:colId xmlns:a16="http://schemas.microsoft.com/office/drawing/2014/main" val="4231918918"/>
                    </a:ext>
                  </a:extLst>
                </a:gridCol>
              </a:tblGrid>
              <a:tr h="470986">
                <a:tc>
                  <a:txBody>
                    <a:bodyPr/>
                    <a:lstStyle/>
                    <a:p>
                      <a:r>
                        <a:rPr lang="en-US" i="0" dirty="0"/>
                        <a:t>App</a:t>
                      </a:r>
                    </a:p>
                  </a:txBody>
                  <a:tcPr anchor="ctr"/>
                </a:tc>
                <a:tc>
                  <a:txBody>
                    <a:bodyPr/>
                    <a:lstStyle/>
                    <a:p>
                      <a:r>
                        <a:rPr lang="en-US" i="0" dirty="0"/>
                        <a:t>Sensors Used</a:t>
                      </a:r>
                    </a:p>
                  </a:txBody>
                  <a:tcPr anchor="ctr"/>
                </a:tc>
                <a:extLst>
                  <a:ext uri="{0D108BD9-81ED-4DB2-BD59-A6C34878D82A}">
                    <a16:rowId xmlns:a16="http://schemas.microsoft.com/office/drawing/2014/main" val="1861598"/>
                  </a:ext>
                </a:extLst>
              </a:tr>
              <a:tr h="4709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a:t>Power meter anomaly detection</a:t>
                      </a:r>
                    </a:p>
                  </a:txBody>
                  <a:tcPr anchor="ctr"/>
                </a:tc>
                <a:tc>
                  <a:txBody>
                    <a:bodyPr/>
                    <a:lstStyle/>
                    <a:p>
                      <a:r>
                        <a:rPr lang="en-IN" i="0" dirty="0"/>
                        <a:t>10 Smart meters</a:t>
                      </a:r>
                      <a:endParaRPr lang="en-US" i="0" dirty="0"/>
                    </a:p>
                  </a:txBody>
                  <a:tcPr anchor="ctr"/>
                </a:tc>
                <a:extLst>
                  <a:ext uri="{0D108BD9-81ED-4DB2-BD59-A6C34878D82A}">
                    <a16:rowId xmlns:a16="http://schemas.microsoft.com/office/drawing/2014/main" val="1883779740"/>
                  </a:ext>
                </a:extLst>
              </a:tr>
              <a:tr h="4709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b="1" i="0" dirty="0"/>
                        <a:t>Object detection in secure areas</a:t>
                      </a:r>
                      <a:endParaRPr lang="en-US" b="1" i="0" dirty="0"/>
                    </a:p>
                  </a:txBody>
                  <a:tcPr anchor="ctr"/>
                </a:tc>
                <a:tc>
                  <a:txBody>
                    <a:bodyPr/>
                    <a:lstStyle/>
                    <a:p>
                      <a:r>
                        <a:rPr lang="en-US" i="0" dirty="0"/>
                        <a:t>5 Cameras</a:t>
                      </a:r>
                    </a:p>
                  </a:txBody>
                  <a:tcPr anchor="ctr"/>
                </a:tc>
                <a:extLst>
                  <a:ext uri="{0D108BD9-81ED-4DB2-BD59-A6C34878D82A}">
                    <a16:rowId xmlns:a16="http://schemas.microsoft.com/office/drawing/2014/main" val="623577594"/>
                  </a:ext>
                </a:extLst>
              </a:tr>
              <a:tr h="4709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a:t>User comfort monitor</a:t>
                      </a:r>
                    </a:p>
                  </a:txBody>
                  <a:tcPr anchor="ctr"/>
                </a:tc>
                <a:tc>
                  <a:txBody>
                    <a:bodyPr/>
                    <a:lstStyle/>
                    <a:p>
                      <a:r>
                        <a:rPr lang="en-IN" dirty="0"/>
                        <a:t>50 Temperature Sensors </a:t>
                      </a:r>
                      <a:endParaRPr lang="en-US" i="0" dirty="0"/>
                    </a:p>
                  </a:txBody>
                  <a:tcPr anchor="ctr"/>
                </a:tc>
                <a:extLst>
                  <a:ext uri="{0D108BD9-81ED-4DB2-BD59-A6C34878D82A}">
                    <a16:rowId xmlns:a16="http://schemas.microsoft.com/office/drawing/2014/main" val="1886512956"/>
                  </a:ext>
                </a:extLst>
              </a:tr>
              <a:tr h="4709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a:t>Air quality monitoring</a:t>
                      </a:r>
                    </a:p>
                  </a:txBody>
                  <a:tcPr anchor="ctr"/>
                </a:tc>
                <a:tc>
                  <a:txBody>
                    <a:bodyPr/>
                    <a:lstStyle/>
                    <a:p>
                      <a:r>
                        <a:rPr lang="en-US" i="0" dirty="0"/>
                        <a:t>10 CO</a:t>
                      </a:r>
                      <a:r>
                        <a:rPr lang="en-US" i="0" baseline="-25000" dirty="0"/>
                        <a:t>2</a:t>
                      </a:r>
                      <a:r>
                        <a:rPr lang="en-US" i="0" dirty="0"/>
                        <a:t> Sensors</a:t>
                      </a:r>
                    </a:p>
                  </a:txBody>
                  <a:tcPr anchor="ctr"/>
                </a:tc>
                <a:extLst>
                  <a:ext uri="{0D108BD9-81ED-4DB2-BD59-A6C34878D82A}">
                    <a16:rowId xmlns:a16="http://schemas.microsoft.com/office/drawing/2014/main" val="2898255995"/>
                  </a:ext>
                </a:extLst>
              </a:tr>
              <a:tr h="4709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a:t>Room scheduling</a:t>
                      </a:r>
                    </a:p>
                  </a:txBody>
                  <a:tcPr anchor="ctr"/>
                </a:tc>
                <a:tc>
                  <a:txBody>
                    <a:bodyPr/>
                    <a:lstStyle/>
                    <a:p>
                      <a:r>
                        <a:rPr lang="en-US" i="0" dirty="0"/>
                        <a:t>50 Occupancy Sensors</a:t>
                      </a:r>
                    </a:p>
                  </a:txBody>
                  <a:tcPr anchor="ctr"/>
                </a:tc>
                <a:extLst>
                  <a:ext uri="{0D108BD9-81ED-4DB2-BD59-A6C34878D82A}">
                    <a16:rowId xmlns:a16="http://schemas.microsoft.com/office/drawing/2014/main" val="1109269753"/>
                  </a:ext>
                </a:extLst>
              </a:tr>
            </a:tbl>
          </a:graphicData>
        </a:graphic>
      </p:graphicFrame>
      <p:sp>
        <p:nvSpPr>
          <p:cNvPr id="11" name="Slide Number Placeholder 10">
            <a:extLst>
              <a:ext uri="{FF2B5EF4-FFF2-40B4-BE49-F238E27FC236}">
                <a16:creationId xmlns:a16="http://schemas.microsoft.com/office/drawing/2014/main" id="{CBEA2EEA-DA53-4D45-A54C-7FB5EA58941A}"/>
              </a:ext>
            </a:extLst>
          </p:cNvPr>
          <p:cNvSpPr>
            <a:spLocks noGrp="1"/>
          </p:cNvSpPr>
          <p:nvPr>
            <p:ph type="sldNum" sz="quarter" idx="12"/>
          </p:nvPr>
        </p:nvSpPr>
        <p:spPr/>
        <p:txBody>
          <a:bodyPr/>
          <a:lstStyle/>
          <a:p>
            <a:fld id="{1DC0E942-C480-E741-9E4C-34974C0F70AA}" type="slidenum">
              <a:rPr lang="en-US" smtClean="0"/>
              <a:t>29</a:t>
            </a:fld>
            <a:endParaRPr lang="en-US"/>
          </a:p>
        </p:txBody>
      </p:sp>
      <p:sp>
        <p:nvSpPr>
          <p:cNvPr id="8" name="Title 1">
            <a:extLst>
              <a:ext uri="{FF2B5EF4-FFF2-40B4-BE49-F238E27FC236}">
                <a16:creationId xmlns:a16="http://schemas.microsoft.com/office/drawing/2014/main" id="{D3DEE327-9F70-7541-986B-040B4D870101}"/>
              </a:ext>
            </a:extLst>
          </p:cNvPr>
          <p:cNvSpPr>
            <a:spLocks noGrp="1"/>
          </p:cNvSpPr>
          <p:nvPr>
            <p:ph type="title"/>
          </p:nvPr>
        </p:nvSpPr>
        <p:spPr>
          <a:xfrm>
            <a:off x="838200" y="257178"/>
            <a:ext cx="10515600" cy="1325563"/>
          </a:xfrm>
        </p:spPr>
        <p:txBody>
          <a:bodyPr/>
          <a:lstStyle/>
          <a:p>
            <a:pPr algn="ctr"/>
            <a:r>
              <a:rPr lang="en-US" dirty="0"/>
              <a:t>Scalability with No. of Edge Applications</a:t>
            </a:r>
          </a:p>
        </p:txBody>
      </p:sp>
    </p:spTree>
    <p:extLst>
      <p:ext uri="{BB962C8B-B14F-4D97-AF65-F5344CB8AC3E}">
        <p14:creationId xmlns:p14="http://schemas.microsoft.com/office/powerpoint/2010/main" val="952660032"/>
      </p:ext>
    </p:extLst>
  </p:cSld>
  <p:clrMapOvr>
    <a:masterClrMapping/>
  </p:clrMapOvr>
  <mc:AlternateContent xmlns:mc="http://schemas.openxmlformats.org/markup-compatibility/2006" xmlns:p14="http://schemas.microsoft.com/office/powerpoint/2010/main">
    <mc:Choice Requires="p14">
      <p:transition spd="slow" p14:dur="2000" advTm="21958"/>
    </mc:Choice>
    <mc:Fallback xmlns="">
      <p:transition spd="slow" advTm="2195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491C4E-DE2D-B841-9C1C-A688732DDD3C}"/>
              </a:ext>
            </a:extLst>
          </p:cNvPr>
          <p:cNvPicPr>
            <a:picLocks noChangeAspect="1"/>
          </p:cNvPicPr>
          <p:nvPr/>
        </p:nvPicPr>
        <p:blipFill rotWithShape="1">
          <a:blip r:embed="rId4">
            <a:alphaModFix amt="95000"/>
          </a:blip>
          <a:srcRect l="3661" t="6605" r="4431" b="6352"/>
          <a:stretch/>
        </p:blipFill>
        <p:spPr>
          <a:xfrm>
            <a:off x="1071561" y="1526915"/>
            <a:ext cx="9774379" cy="5194560"/>
          </a:xfrm>
          <a:prstGeom prst="rect">
            <a:avLst/>
          </a:prstGeom>
        </p:spPr>
      </p:pic>
      <p:pic>
        <p:nvPicPr>
          <p:cNvPr id="21" name="Picture 20">
            <a:extLst>
              <a:ext uri="{FF2B5EF4-FFF2-40B4-BE49-F238E27FC236}">
                <a16:creationId xmlns:a16="http://schemas.microsoft.com/office/drawing/2014/main" id="{3C4C6559-D49E-AB47-BC40-FE9891B23CA7}"/>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6375636" y="2370573"/>
            <a:ext cx="1069663" cy="762135"/>
          </a:xfrm>
          <a:prstGeom prst="rect">
            <a:avLst/>
          </a:prstGeom>
        </p:spPr>
      </p:pic>
      <p:pic>
        <p:nvPicPr>
          <p:cNvPr id="22" name="Picture 21">
            <a:extLst>
              <a:ext uri="{FF2B5EF4-FFF2-40B4-BE49-F238E27FC236}">
                <a16:creationId xmlns:a16="http://schemas.microsoft.com/office/drawing/2014/main" id="{BA6E86F6-B02A-D94B-8B6F-A93BE50D60C7}"/>
              </a:ext>
            </a:extLst>
          </p:cNvPr>
          <p:cNvPicPr>
            <a:picLocks noChangeAspect="1"/>
          </p:cNvPicPr>
          <p:nvPr/>
        </p:nvPicPr>
        <p:blipFill>
          <a:blip r:embed="rId5" cstate="screen">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6853319" y="4773551"/>
            <a:ext cx="1069663" cy="762135"/>
          </a:xfrm>
          <a:prstGeom prst="rect">
            <a:avLst/>
          </a:prstGeom>
        </p:spPr>
      </p:pic>
      <p:pic>
        <p:nvPicPr>
          <p:cNvPr id="23" name="Picture 22">
            <a:extLst>
              <a:ext uri="{FF2B5EF4-FFF2-40B4-BE49-F238E27FC236}">
                <a16:creationId xmlns:a16="http://schemas.microsoft.com/office/drawing/2014/main" id="{84BD1BC0-8ACB-4A4E-9A6B-8029B282DFF4}"/>
              </a:ext>
            </a:extLst>
          </p:cNvPr>
          <p:cNvPicPr>
            <a:picLocks noChangeAspect="1"/>
          </p:cNvPicPr>
          <p:nvPr/>
        </p:nvPicPr>
        <p:blipFill>
          <a:blip r:embed="rId5" cstate="screen">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3652641" y="5087373"/>
            <a:ext cx="1069663" cy="762135"/>
          </a:xfrm>
          <a:prstGeom prst="rect">
            <a:avLst/>
          </a:prstGeom>
        </p:spPr>
      </p:pic>
      <p:pic>
        <p:nvPicPr>
          <p:cNvPr id="24" name="Picture 23">
            <a:extLst>
              <a:ext uri="{FF2B5EF4-FFF2-40B4-BE49-F238E27FC236}">
                <a16:creationId xmlns:a16="http://schemas.microsoft.com/office/drawing/2014/main" id="{9D8E419D-BA2C-134B-80ED-A3608782A7A3}"/>
              </a:ext>
            </a:extLst>
          </p:cNvPr>
          <p:cNvPicPr>
            <a:picLocks noChangeAspect="1"/>
          </p:cNvPicPr>
          <p:nvPr/>
        </p:nvPicPr>
        <p:blipFill>
          <a:blip r:embed="rId5" cstate="screen">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1333303" y="3317316"/>
            <a:ext cx="1069663" cy="762135"/>
          </a:xfrm>
          <a:prstGeom prst="rect">
            <a:avLst/>
          </a:prstGeom>
        </p:spPr>
      </p:pic>
      <p:sp>
        <p:nvSpPr>
          <p:cNvPr id="26" name="TextBox 25">
            <a:extLst>
              <a:ext uri="{FF2B5EF4-FFF2-40B4-BE49-F238E27FC236}">
                <a16:creationId xmlns:a16="http://schemas.microsoft.com/office/drawing/2014/main" id="{6509202B-DB1A-5949-B479-00A8ACF01D54}"/>
              </a:ext>
            </a:extLst>
          </p:cNvPr>
          <p:cNvSpPr txBox="1"/>
          <p:nvPr/>
        </p:nvSpPr>
        <p:spPr>
          <a:xfrm>
            <a:off x="3602706" y="5815800"/>
            <a:ext cx="1170705" cy="369332"/>
          </a:xfrm>
          <a:prstGeom prst="rect">
            <a:avLst/>
          </a:prstGeom>
          <a:noFill/>
        </p:spPr>
        <p:txBody>
          <a:bodyPr wrap="none" rtlCol="0">
            <a:spAutoFit/>
          </a:bodyPr>
          <a:lstStyle/>
          <a:p>
            <a:r>
              <a:rPr lang="en-US" dirty="0"/>
              <a:t>Gateway 2</a:t>
            </a:r>
          </a:p>
        </p:txBody>
      </p:sp>
      <p:sp>
        <p:nvSpPr>
          <p:cNvPr id="27" name="TextBox 26">
            <a:extLst>
              <a:ext uri="{FF2B5EF4-FFF2-40B4-BE49-F238E27FC236}">
                <a16:creationId xmlns:a16="http://schemas.microsoft.com/office/drawing/2014/main" id="{411A680F-DB29-2E4F-A07C-307DA4135701}"/>
              </a:ext>
            </a:extLst>
          </p:cNvPr>
          <p:cNvSpPr txBox="1"/>
          <p:nvPr/>
        </p:nvSpPr>
        <p:spPr>
          <a:xfrm>
            <a:off x="6325701" y="3099608"/>
            <a:ext cx="1170705" cy="369332"/>
          </a:xfrm>
          <a:prstGeom prst="rect">
            <a:avLst/>
          </a:prstGeom>
          <a:noFill/>
        </p:spPr>
        <p:txBody>
          <a:bodyPr wrap="none" rtlCol="0">
            <a:spAutoFit/>
          </a:bodyPr>
          <a:lstStyle/>
          <a:p>
            <a:r>
              <a:rPr lang="en-US" dirty="0"/>
              <a:t>Gateway 3</a:t>
            </a:r>
          </a:p>
        </p:txBody>
      </p:sp>
      <p:sp>
        <p:nvSpPr>
          <p:cNvPr id="28" name="TextBox 27">
            <a:extLst>
              <a:ext uri="{FF2B5EF4-FFF2-40B4-BE49-F238E27FC236}">
                <a16:creationId xmlns:a16="http://schemas.microsoft.com/office/drawing/2014/main" id="{F8259F82-A1DC-4C4C-A2F9-CC2E2E7A8D90}"/>
              </a:ext>
            </a:extLst>
          </p:cNvPr>
          <p:cNvSpPr txBox="1"/>
          <p:nvPr/>
        </p:nvSpPr>
        <p:spPr>
          <a:xfrm>
            <a:off x="6803384" y="5508398"/>
            <a:ext cx="1170705" cy="369332"/>
          </a:xfrm>
          <a:prstGeom prst="rect">
            <a:avLst/>
          </a:prstGeom>
          <a:noFill/>
        </p:spPr>
        <p:txBody>
          <a:bodyPr wrap="none" rtlCol="0">
            <a:spAutoFit/>
          </a:bodyPr>
          <a:lstStyle/>
          <a:p>
            <a:r>
              <a:rPr lang="en-US" dirty="0"/>
              <a:t>Gateway 4</a:t>
            </a:r>
          </a:p>
        </p:txBody>
      </p:sp>
      <p:pic>
        <p:nvPicPr>
          <p:cNvPr id="30" name="Picture 29">
            <a:extLst>
              <a:ext uri="{FF2B5EF4-FFF2-40B4-BE49-F238E27FC236}">
                <a16:creationId xmlns:a16="http://schemas.microsoft.com/office/drawing/2014/main" id="{01EDD3F6-837B-E043-9D62-C6D350DEC3D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21181" y="1639395"/>
            <a:ext cx="584767" cy="584767"/>
          </a:xfrm>
          <a:prstGeom prst="rect">
            <a:avLst/>
          </a:prstGeom>
        </p:spPr>
      </p:pic>
      <p:sp>
        <p:nvSpPr>
          <p:cNvPr id="31" name="TextBox 30">
            <a:extLst>
              <a:ext uri="{FF2B5EF4-FFF2-40B4-BE49-F238E27FC236}">
                <a16:creationId xmlns:a16="http://schemas.microsoft.com/office/drawing/2014/main" id="{B89B4D1E-4F7D-D145-804A-176DB7DDCBB4}"/>
              </a:ext>
            </a:extLst>
          </p:cNvPr>
          <p:cNvSpPr txBox="1"/>
          <p:nvPr/>
        </p:nvSpPr>
        <p:spPr>
          <a:xfrm>
            <a:off x="7594003" y="2172936"/>
            <a:ext cx="1581074" cy="338554"/>
          </a:xfrm>
          <a:prstGeom prst="rect">
            <a:avLst/>
          </a:prstGeom>
          <a:noFill/>
        </p:spPr>
        <p:txBody>
          <a:bodyPr wrap="none" rtlCol="0">
            <a:spAutoFit/>
          </a:bodyPr>
          <a:lstStyle/>
          <a:p>
            <a:r>
              <a:rPr lang="en-US" sz="1600" dirty="0"/>
              <a:t>Estimote Beacon</a:t>
            </a:r>
          </a:p>
        </p:txBody>
      </p:sp>
      <p:pic>
        <p:nvPicPr>
          <p:cNvPr id="33" name="Picture 32">
            <a:extLst>
              <a:ext uri="{FF2B5EF4-FFF2-40B4-BE49-F238E27FC236}">
                <a16:creationId xmlns:a16="http://schemas.microsoft.com/office/drawing/2014/main" id="{1E05FA7B-7BE3-A24B-9CEC-FCCC1A49A7A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18275"/>
          <a:stretch/>
        </p:blipFill>
        <p:spPr>
          <a:xfrm>
            <a:off x="9771942" y="1639395"/>
            <a:ext cx="592336" cy="674976"/>
          </a:xfrm>
          <a:prstGeom prst="rect">
            <a:avLst/>
          </a:prstGeom>
        </p:spPr>
      </p:pic>
      <p:sp>
        <p:nvSpPr>
          <p:cNvPr id="34" name="TextBox 33">
            <a:extLst>
              <a:ext uri="{FF2B5EF4-FFF2-40B4-BE49-F238E27FC236}">
                <a16:creationId xmlns:a16="http://schemas.microsoft.com/office/drawing/2014/main" id="{D59184C5-FA47-984F-B97D-939C8D41A8CD}"/>
              </a:ext>
            </a:extLst>
          </p:cNvPr>
          <p:cNvSpPr txBox="1"/>
          <p:nvPr/>
        </p:nvSpPr>
        <p:spPr>
          <a:xfrm>
            <a:off x="9520326" y="2407996"/>
            <a:ext cx="1144672" cy="338554"/>
          </a:xfrm>
          <a:prstGeom prst="rect">
            <a:avLst/>
          </a:prstGeom>
          <a:noFill/>
        </p:spPr>
        <p:txBody>
          <a:bodyPr wrap="none" rtlCol="0">
            <a:spAutoFit/>
          </a:bodyPr>
          <a:lstStyle/>
          <a:p>
            <a:r>
              <a:rPr lang="en-US" sz="1600" dirty="0"/>
              <a:t>CO2 Sensor</a:t>
            </a:r>
          </a:p>
        </p:txBody>
      </p:sp>
      <p:pic>
        <p:nvPicPr>
          <p:cNvPr id="36" name="Picture 35">
            <a:extLst>
              <a:ext uri="{FF2B5EF4-FFF2-40B4-BE49-F238E27FC236}">
                <a16:creationId xmlns:a16="http://schemas.microsoft.com/office/drawing/2014/main" id="{ED057C55-9F32-CA4F-A18C-D113BA1F05E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23026" t="9792" r="26304" b="4792"/>
          <a:stretch/>
        </p:blipFill>
        <p:spPr>
          <a:xfrm>
            <a:off x="2010548" y="4599547"/>
            <a:ext cx="335571" cy="1000125"/>
          </a:xfrm>
          <a:prstGeom prst="rect">
            <a:avLst/>
          </a:prstGeom>
        </p:spPr>
      </p:pic>
      <p:pic>
        <p:nvPicPr>
          <p:cNvPr id="38" name="Picture 37">
            <a:extLst>
              <a:ext uri="{FF2B5EF4-FFF2-40B4-BE49-F238E27FC236}">
                <a16:creationId xmlns:a16="http://schemas.microsoft.com/office/drawing/2014/main" id="{9B590255-5F3D-C146-AC27-CC4D6786FD9F}"/>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9364" t="9169" r="6359" b="10428"/>
          <a:stretch/>
        </p:blipFill>
        <p:spPr>
          <a:xfrm>
            <a:off x="9023613" y="3085540"/>
            <a:ext cx="1172064" cy="775343"/>
          </a:xfrm>
          <a:prstGeom prst="rect">
            <a:avLst/>
          </a:prstGeom>
        </p:spPr>
      </p:pic>
      <p:pic>
        <p:nvPicPr>
          <p:cNvPr id="40" name="Picture 39">
            <a:extLst>
              <a:ext uri="{FF2B5EF4-FFF2-40B4-BE49-F238E27FC236}">
                <a16:creationId xmlns:a16="http://schemas.microsoft.com/office/drawing/2014/main" id="{EFDED1C0-B758-E648-A8D3-A1EE3211136B}"/>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5316" t="10308" r="7740" b="13410"/>
          <a:stretch/>
        </p:blipFill>
        <p:spPr>
          <a:xfrm>
            <a:off x="1254493" y="1689445"/>
            <a:ext cx="645745" cy="529103"/>
          </a:xfrm>
          <a:prstGeom prst="rect">
            <a:avLst/>
          </a:prstGeom>
        </p:spPr>
      </p:pic>
      <p:pic>
        <p:nvPicPr>
          <p:cNvPr id="42" name="Picture 41">
            <a:extLst>
              <a:ext uri="{FF2B5EF4-FFF2-40B4-BE49-F238E27FC236}">
                <a16:creationId xmlns:a16="http://schemas.microsoft.com/office/drawing/2014/main" id="{ACE9BBA2-3C42-8E4E-930D-8733CA63C2FE}"/>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9628" t="12083" r="8714" b="14823"/>
          <a:stretch/>
        </p:blipFill>
        <p:spPr>
          <a:xfrm>
            <a:off x="7318888" y="3928388"/>
            <a:ext cx="622012" cy="343636"/>
          </a:xfrm>
          <a:prstGeom prst="rect">
            <a:avLst/>
          </a:prstGeom>
        </p:spPr>
      </p:pic>
      <p:sp>
        <p:nvSpPr>
          <p:cNvPr id="43" name="TextBox 42">
            <a:extLst>
              <a:ext uri="{FF2B5EF4-FFF2-40B4-BE49-F238E27FC236}">
                <a16:creationId xmlns:a16="http://schemas.microsoft.com/office/drawing/2014/main" id="{EDFAC6AF-04DF-2044-BD43-80C6E01E823A}"/>
              </a:ext>
            </a:extLst>
          </p:cNvPr>
          <p:cNvSpPr txBox="1"/>
          <p:nvPr/>
        </p:nvSpPr>
        <p:spPr>
          <a:xfrm>
            <a:off x="6776337" y="4311951"/>
            <a:ext cx="1866408" cy="338554"/>
          </a:xfrm>
          <a:prstGeom prst="rect">
            <a:avLst/>
          </a:prstGeom>
          <a:noFill/>
        </p:spPr>
        <p:txBody>
          <a:bodyPr wrap="none" rtlCol="0">
            <a:spAutoFit/>
          </a:bodyPr>
          <a:lstStyle/>
          <a:p>
            <a:r>
              <a:rPr lang="en-US" sz="1600" dirty="0"/>
              <a:t>Temperature Sensor</a:t>
            </a:r>
          </a:p>
        </p:txBody>
      </p:sp>
      <p:sp>
        <p:nvSpPr>
          <p:cNvPr id="44" name="TextBox 43">
            <a:extLst>
              <a:ext uri="{FF2B5EF4-FFF2-40B4-BE49-F238E27FC236}">
                <a16:creationId xmlns:a16="http://schemas.microsoft.com/office/drawing/2014/main" id="{E8D69F17-80F7-B843-A42F-2F9D99DB2716}"/>
              </a:ext>
            </a:extLst>
          </p:cNvPr>
          <p:cNvSpPr txBox="1"/>
          <p:nvPr/>
        </p:nvSpPr>
        <p:spPr>
          <a:xfrm>
            <a:off x="1284050" y="5630255"/>
            <a:ext cx="1903470" cy="338554"/>
          </a:xfrm>
          <a:prstGeom prst="rect">
            <a:avLst/>
          </a:prstGeom>
          <a:noFill/>
        </p:spPr>
        <p:txBody>
          <a:bodyPr wrap="none" rtlCol="0">
            <a:spAutoFit/>
          </a:bodyPr>
          <a:lstStyle/>
          <a:p>
            <a:r>
              <a:rPr lang="en-US" sz="1600" dirty="0"/>
              <a:t>Door Contact Sensor</a:t>
            </a:r>
          </a:p>
        </p:txBody>
      </p:sp>
      <p:sp>
        <p:nvSpPr>
          <p:cNvPr id="45" name="TextBox 44">
            <a:extLst>
              <a:ext uri="{FF2B5EF4-FFF2-40B4-BE49-F238E27FC236}">
                <a16:creationId xmlns:a16="http://schemas.microsoft.com/office/drawing/2014/main" id="{09E8E64B-D140-F148-ACD9-C5D86432C70E}"/>
              </a:ext>
            </a:extLst>
          </p:cNvPr>
          <p:cNvSpPr txBox="1"/>
          <p:nvPr/>
        </p:nvSpPr>
        <p:spPr>
          <a:xfrm>
            <a:off x="724407" y="2215814"/>
            <a:ext cx="1705916" cy="338554"/>
          </a:xfrm>
          <a:prstGeom prst="rect">
            <a:avLst/>
          </a:prstGeom>
          <a:noFill/>
        </p:spPr>
        <p:txBody>
          <a:bodyPr wrap="none" rtlCol="0">
            <a:spAutoFit/>
          </a:bodyPr>
          <a:lstStyle/>
          <a:p>
            <a:r>
              <a:rPr lang="en-US" sz="1600" dirty="0"/>
              <a:t>Occupancy Sensor</a:t>
            </a:r>
          </a:p>
        </p:txBody>
      </p:sp>
      <p:sp>
        <p:nvSpPr>
          <p:cNvPr id="46" name="TextBox 45">
            <a:extLst>
              <a:ext uri="{FF2B5EF4-FFF2-40B4-BE49-F238E27FC236}">
                <a16:creationId xmlns:a16="http://schemas.microsoft.com/office/drawing/2014/main" id="{7A89E815-2864-134E-9E6B-EFE053823135}"/>
              </a:ext>
            </a:extLst>
          </p:cNvPr>
          <p:cNvSpPr txBox="1"/>
          <p:nvPr/>
        </p:nvSpPr>
        <p:spPr>
          <a:xfrm>
            <a:off x="8674462" y="3876579"/>
            <a:ext cx="1675330" cy="338554"/>
          </a:xfrm>
          <a:prstGeom prst="rect">
            <a:avLst/>
          </a:prstGeom>
          <a:noFill/>
        </p:spPr>
        <p:txBody>
          <a:bodyPr wrap="none" rtlCol="0">
            <a:spAutoFit/>
          </a:bodyPr>
          <a:lstStyle/>
          <a:p>
            <a:r>
              <a:rPr lang="en-US" sz="1600" dirty="0"/>
              <a:t>Light Level Sensor</a:t>
            </a:r>
          </a:p>
        </p:txBody>
      </p:sp>
      <p:pic>
        <p:nvPicPr>
          <p:cNvPr id="48" name="Picture 47">
            <a:extLst>
              <a:ext uri="{FF2B5EF4-FFF2-40B4-BE49-F238E27FC236}">
                <a16:creationId xmlns:a16="http://schemas.microsoft.com/office/drawing/2014/main" id="{B33026C4-90D5-9640-BD61-1CCAB9FAE99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188041" y="4331299"/>
            <a:ext cx="723196" cy="505107"/>
          </a:xfrm>
          <a:prstGeom prst="rect">
            <a:avLst/>
          </a:prstGeom>
        </p:spPr>
      </p:pic>
      <p:sp>
        <p:nvSpPr>
          <p:cNvPr id="49" name="TextBox 48">
            <a:extLst>
              <a:ext uri="{FF2B5EF4-FFF2-40B4-BE49-F238E27FC236}">
                <a16:creationId xmlns:a16="http://schemas.microsoft.com/office/drawing/2014/main" id="{2740822F-17F6-0E4E-8EA0-D9A1A0EA475E}"/>
              </a:ext>
            </a:extLst>
          </p:cNvPr>
          <p:cNvSpPr txBox="1"/>
          <p:nvPr/>
        </p:nvSpPr>
        <p:spPr>
          <a:xfrm>
            <a:off x="4835313" y="4825392"/>
            <a:ext cx="1395382" cy="338554"/>
          </a:xfrm>
          <a:prstGeom prst="rect">
            <a:avLst/>
          </a:prstGeom>
          <a:noFill/>
        </p:spPr>
        <p:txBody>
          <a:bodyPr wrap="none" rtlCol="0">
            <a:spAutoFit/>
          </a:bodyPr>
          <a:lstStyle/>
          <a:p>
            <a:r>
              <a:rPr lang="en-US" sz="1600" dirty="0"/>
              <a:t>Herald Beacon</a:t>
            </a:r>
          </a:p>
        </p:txBody>
      </p:sp>
      <p:pic>
        <p:nvPicPr>
          <p:cNvPr id="51" name="Picture 50">
            <a:extLst>
              <a:ext uri="{FF2B5EF4-FFF2-40B4-BE49-F238E27FC236}">
                <a16:creationId xmlns:a16="http://schemas.microsoft.com/office/drawing/2014/main" id="{07AE64DB-A7B4-D24E-9B1E-870A7AF7BA73}"/>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13756" t="13642" r="15115" b="14383"/>
          <a:stretch/>
        </p:blipFill>
        <p:spPr>
          <a:xfrm>
            <a:off x="3339690" y="1816419"/>
            <a:ext cx="985701" cy="997435"/>
          </a:xfrm>
          <a:prstGeom prst="rect">
            <a:avLst/>
          </a:prstGeom>
        </p:spPr>
      </p:pic>
      <p:pic>
        <p:nvPicPr>
          <p:cNvPr id="53" name="Picture 52">
            <a:extLst>
              <a:ext uri="{FF2B5EF4-FFF2-40B4-BE49-F238E27FC236}">
                <a16:creationId xmlns:a16="http://schemas.microsoft.com/office/drawing/2014/main" id="{140016DC-079C-A94E-A05C-628868B00A86}"/>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l="19399" t="4500" r="25601" b="4000"/>
          <a:stretch/>
        </p:blipFill>
        <p:spPr>
          <a:xfrm>
            <a:off x="4572005" y="1843085"/>
            <a:ext cx="647930" cy="1077919"/>
          </a:xfrm>
          <a:prstGeom prst="rect">
            <a:avLst/>
          </a:prstGeom>
        </p:spPr>
      </p:pic>
      <p:sp>
        <p:nvSpPr>
          <p:cNvPr id="54" name="TextBox 53">
            <a:extLst>
              <a:ext uri="{FF2B5EF4-FFF2-40B4-BE49-F238E27FC236}">
                <a16:creationId xmlns:a16="http://schemas.microsoft.com/office/drawing/2014/main" id="{8D18FC4C-1EBB-5245-8374-9EADDF83906E}"/>
              </a:ext>
            </a:extLst>
          </p:cNvPr>
          <p:cNvSpPr txBox="1"/>
          <p:nvPr/>
        </p:nvSpPr>
        <p:spPr>
          <a:xfrm>
            <a:off x="3077753" y="2927440"/>
            <a:ext cx="2158989" cy="338554"/>
          </a:xfrm>
          <a:prstGeom prst="rect">
            <a:avLst/>
          </a:prstGeom>
          <a:noFill/>
        </p:spPr>
        <p:txBody>
          <a:bodyPr wrap="none" rtlCol="0">
            <a:spAutoFit/>
          </a:bodyPr>
          <a:lstStyle/>
          <a:p>
            <a:r>
              <a:rPr lang="en-US" sz="1600" dirty="0"/>
              <a:t>Leviton Lighting Control</a:t>
            </a:r>
          </a:p>
        </p:txBody>
      </p:sp>
      <p:sp>
        <p:nvSpPr>
          <p:cNvPr id="55" name="Title 1">
            <a:extLst>
              <a:ext uri="{FF2B5EF4-FFF2-40B4-BE49-F238E27FC236}">
                <a16:creationId xmlns:a16="http://schemas.microsoft.com/office/drawing/2014/main" id="{B6152A7F-8E68-AD41-996E-472BE927455E}"/>
              </a:ext>
            </a:extLst>
          </p:cNvPr>
          <p:cNvSpPr>
            <a:spLocks noGrp="1"/>
          </p:cNvSpPr>
          <p:nvPr>
            <p:ph type="title"/>
          </p:nvPr>
        </p:nvSpPr>
        <p:spPr>
          <a:xfrm>
            <a:off x="-11375" y="-30855"/>
            <a:ext cx="12192000" cy="1325563"/>
          </a:xfrm>
        </p:spPr>
        <p:txBody>
          <a:bodyPr>
            <a:normAutofit/>
          </a:bodyPr>
          <a:lstStyle/>
          <a:p>
            <a:pPr algn="ctr"/>
            <a:r>
              <a:rPr lang="en-US" sz="4000" dirty="0"/>
              <a:t>Collecting Data from ~200 IoT Devices in Our Test Bed</a:t>
            </a:r>
          </a:p>
        </p:txBody>
      </p:sp>
      <p:pic>
        <p:nvPicPr>
          <p:cNvPr id="56" name="Picture 1" descr="page1image54923120">
            <a:extLst>
              <a:ext uri="{FF2B5EF4-FFF2-40B4-BE49-F238E27FC236}">
                <a16:creationId xmlns:a16="http://schemas.microsoft.com/office/drawing/2014/main" id="{3704C46D-071C-4247-AFFE-30FDFE826EEC}"/>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9605857" y="4669430"/>
            <a:ext cx="633984" cy="737190"/>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EF11B423-CBF3-7545-939B-ACF9D83EB3B3}"/>
              </a:ext>
            </a:extLst>
          </p:cNvPr>
          <p:cNvSpPr txBox="1"/>
          <p:nvPr/>
        </p:nvSpPr>
        <p:spPr>
          <a:xfrm>
            <a:off x="9105281" y="5415006"/>
            <a:ext cx="1447127" cy="338554"/>
          </a:xfrm>
          <a:prstGeom prst="rect">
            <a:avLst/>
          </a:prstGeom>
          <a:noFill/>
        </p:spPr>
        <p:txBody>
          <a:bodyPr wrap="none" rtlCol="0">
            <a:spAutoFit/>
          </a:bodyPr>
          <a:lstStyle/>
          <a:p>
            <a:r>
              <a:rPr lang="en-US" sz="1600" dirty="0"/>
              <a:t>Power Monitor</a:t>
            </a:r>
          </a:p>
        </p:txBody>
      </p:sp>
      <p:pic>
        <p:nvPicPr>
          <p:cNvPr id="58" name="Picture 57">
            <a:extLst>
              <a:ext uri="{FF2B5EF4-FFF2-40B4-BE49-F238E27FC236}">
                <a16:creationId xmlns:a16="http://schemas.microsoft.com/office/drawing/2014/main" id="{C4228FA6-151D-B84A-9299-76E1E70CACC3}"/>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472791" y="3713101"/>
            <a:ext cx="421717" cy="636605"/>
          </a:xfrm>
          <a:prstGeom prst="rect">
            <a:avLst/>
          </a:prstGeom>
        </p:spPr>
      </p:pic>
      <p:sp>
        <p:nvSpPr>
          <p:cNvPr id="59" name="TextBox 58">
            <a:extLst>
              <a:ext uri="{FF2B5EF4-FFF2-40B4-BE49-F238E27FC236}">
                <a16:creationId xmlns:a16="http://schemas.microsoft.com/office/drawing/2014/main" id="{1BCE960D-2A6E-614C-AEAD-DFFE5D01D40D}"/>
              </a:ext>
            </a:extLst>
          </p:cNvPr>
          <p:cNvSpPr txBox="1"/>
          <p:nvPr/>
        </p:nvSpPr>
        <p:spPr>
          <a:xfrm>
            <a:off x="3120518" y="4350543"/>
            <a:ext cx="1275029" cy="338554"/>
          </a:xfrm>
          <a:prstGeom prst="rect">
            <a:avLst/>
          </a:prstGeom>
          <a:noFill/>
        </p:spPr>
        <p:txBody>
          <a:bodyPr wrap="none" rtlCol="0">
            <a:spAutoFit/>
          </a:bodyPr>
          <a:lstStyle/>
          <a:p>
            <a:r>
              <a:rPr lang="en-US" sz="1600" dirty="0"/>
              <a:t>Smart Socket</a:t>
            </a:r>
          </a:p>
        </p:txBody>
      </p:sp>
      <p:sp>
        <p:nvSpPr>
          <p:cNvPr id="60" name="TextBox 59">
            <a:extLst>
              <a:ext uri="{FF2B5EF4-FFF2-40B4-BE49-F238E27FC236}">
                <a16:creationId xmlns:a16="http://schemas.microsoft.com/office/drawing/2014/main" id="{918F955B-060C-CA40-B7EB-380EADB84DFC}"/>
              </a:ext>
            </a:extLst>
          </p:cNvPr>
          <p:cNvSpPr txBox="1"/>
          <p:nvPr/>
        </p:nvSpPr>
        <p:spPr>
          <a:xfrm>
            <a:off x="1282196" y="4076459"/>
            <a:ext cx="1170705" cy="369332"/>
          </a:xfrm>
          <a:prstGeom prst="rect">
            <a:avLst/>
          </a:prstGeom>
          <a:noFill/>
        </p:spPr>
        <p:txBody>
          <a:bodyPr wrap="none" rtlCol="0">
            <a:spAutoFit/>
          </a:bodyPr>
          <a:lstStyle/>
          <a:p>
            <a:r>
              <a:rPr lang="en-US" dirty="0"/>
              <a:t>Gateway 1</a:t>
            </a:r>
          </a:p>
        </p:txBody>
      </p:sp>
      <p:sp>
        <p:nvSpPr>
          <p:cNvPr id="35" name="Title 1">
            <a:extLst>
              <a:ext uri="{FF2B5EF4-FFF2-40B4-BE49-F238E27FC236}">
                <a16:creationId xmlns:a16="http://schemas.microsoft.com/office/drawing/2014/main" id="{9D07C382-C1AD-074D-9633-3356315EE100}"/>
              </a:ext>
            </a:extLst>
          </p:cNvPr>
          <p:cNvSpPr txBox="1">
            <a:spLocks/>
          </p:cNvSpPr>
          <p:nvPr/>
        </p:nvSpPr>
        <p:spPr>
          <a:xfrm>
            <a:off x="-11375" y="490228"/>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dirty="0">
              <a:solidFill>
                <a:schemeClr val="accent6"/>
              </a:solidFill>
            </a:endParaRPr>
          </a:p>
        </p:txBody>
      </p:sp>
      <p:sp>
        <p:nvSpPr>
          <p:cNvPr id="2" name="Slide Number Placeholder 1">
            <a:extLst>
              <a:ext uri="{FF2B5EF4-FFF2-40B4-BE49-F238E27FC236}">
                <a16:creationId xmlns:a16="http://schemas.microsoft.com/office/drawing/2014/main" id="{8B86D722-86BD-1540-8B40-FF2F1A6C1CFF}"/>
              </a:ext>
            </a:extLst>
          </p:cNvPr>
          <p:cNvSpPr>
            <a:spLocks noGrp="1"/>
          </p:cNvSpPr>
          <p:nvPr>
            <p:ph type="sldNum" sz="quarter" idx="12"/>
          </p:nvPr>
        </p:nvSpPr>
        <p:spPr/>
        <p:txBody>
          <a:bodyPr/>
          <a:lstStyle/>
          <a:p>
            <a:fld id="{1DC0E942-C480-E741-9E4C-34974C0F70AA}" type="slidenum">
              <a:rPr lang="en-US" smtClean="0"/>
              <a:t>3</a:t>
            </a:fld>
            <a:endParaRPr lang="en-US"/>
          </a:p>
        </p:txBody>
      </p:sp>
      <p:pic>
        <p:nvPicPr>
          <p:cNvPr id="37" name="Picture 36">
            <a:extLst>
              <a:ext uri="{FF2B5EF4-FFF2-40B4-BE49-F238E27FC236}">
                <a16:creationId xmlns:a16="http://schemas.microsoft.com/office/drawing/2014/main" id="{8701E4C6-74EF-C444-884F-9CA4F6121ADD}"/>
              </a:ext>
            </a:extLst>
          </p:cNvPr>
          <p:cNvPicPr>
            <a:picLocks noChangeAspect="1"/>
          </p:cNvPicPr>
          <p:nvPr/>
        </p:nvPicPr>
        <p:blipFill>
          <a:blip r:embed="rId5" cstate="screen">
            <a:extLst>
              <a:ext uri="{BEBA8EAE-BF5A-486C-A8C5-ECC9F3942E4B}">
                <a14:imgProps xmlns:a14="http://schemas.microsoft.com/office/drawing/2010/main">
                  <a14:imgLayer r:embed="rId21">
                    <a14:imgEffect>
                      <a14:brightnessContrast bright="-40000"/>
                    </a14:imgEffect>
                  </a14:imgLayer>
                </a14:imgProps>
              </a:ext>
              <a:ext uri="{28A0092B-C50C-407E-A947-70E740481C1C}">
                <a14:useLocalDpi xmlns:a14="http://schemas.microsoft.com/office/drawing/2010/main"/>
              </a:ext>
            </a:extLst>
          </a:blip>
          <a:stretch>
            <a:fillRect/>
          </a:stretch>
        </p:blipFill>
        <p:spPr>
          <a:xfrm rot="21095953">
            <a:off x="9182545" y="5770001"/>
            <a:ext cx="1069663" cy="762135"/>
          </a:xfrm>
          <a:prstGeom prst="rect">
            <a:avLst/>
          </a:prstGeom>
        </p:spPr>
      </p:pic>
      <p:sp>
        <p:nvSpPr>
          <p:cNvPr id="39" name="TextBox 38">
            <a:extLst>
              <a:ext uri="{FF2B5EF4-FFF2-40B4-BE49-F238E27FC236}">
                <a16:creationId xmlns:a16="http://schemas.microsoft.com/office/drawing/2014/main" id="{79578E7D-20BA-1242-A3F3-5759108B23C2}"/>
              </a:ext>
            </a:extLst>
          </p:cNvPr>
          <p:cNvSpPr txBox="1"/>
          <p:nvPr/>
        </p:nvSpPr>
        <p:spPr>
          <a:xfrm>
            <a:off x="9132610" y="6504848"/>
            <a:ext cx="1170705" cy="369332"/>
          </a:xfrm>
          <a:prstGeom prst="rect">
            <a:avLst/>
          </a:prstGeom>
          <a:noFill/>
        </p:spPr>
        <p:txBody>
          <a:bodyPr wrap="none" rtlCol="0">
            <a:spAutoFit/>
          </a:bodyPr>
          <a:lstStyle/>
          <a:p>
            <a:r>
              <a:rPr lang="en-US" dirty="0"/>
              <a:t>Gateway 5</a:t>
            </a:r>
          </a:p>
        </p:txBody>
      </p:sp>
    </p:spTree>
    <p:custDataLst>
      <p:tags r:id="rId1"/>
    </p:custDataLst>
    <p:extLst>
      <p:ext uri="{BB962C8B-B14F-4D97-AF65-F5344CB8AC3E}">
        <p14:creationId xmlns:p14="http://schemas.microsoft.com/office/powerpoint/2010/main" val="975748656"/>
      </p:ext>
    </p:extLst>
  </p:cSld>
  <p:clrMapOvr>
    <a:masterClrMapping/>
  </p:clrMapOvr>
  <mc:AlternateContent xmlns:mc="http://schemas.openxmlformats.org/markup-compatibility/2006" xmlns:p14="http://schemas.microsoft.com/office/powerpoint/2010/main">
    <mc:Choice Requires="p14">
      <p:transition spd="slow" p14:dur="2000" advTm="43272"/>
    </mc:Choice>
    <mc:Fallback xmlns="">
      <p:transition spd="slow" advTm="432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dissolve">
                                      <p:cBhvr>
                                        <p:cTn id="10" dur="500"/>
                                        <p:tgtEl>
                                          <p:spTgt spid="60"/>
                                        </p:tgtEl>
                                      </p:cBhvr>
                                    </p:animEffect>
                                  </p:childTnLst>
                                </p:cTn>
                              </p:par>
                              <p:par>
                                <p:cTn id="11" presetID="9"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dissolve">
                                      <p:cBhvr>
                                        <p:cTn id="16" dur="500"/>
                                        <p:tgtEl>
                                          <p:spTgt spid="26"/>
                                        </p:tgtEl>
                                      </p:cBhvr>
                                    </p:animEffect>
                                  </p:childTnLst>
                                </p:cTn>
                              </p:par>
                              <p:par>
                                <p:cTn id="17" presetID="9"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par>
                                <p:cTn id="23" presetID="9"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dissolve">
                                      <p:cBhvr>
                                        <p:cTn id="25" dur="500"/>
                                        <p:tgtEl>
                                          <p:spTgt spid="2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dissolve">
                                      <p:cBhvr>
                                        <p:cTn id="28" dur="500"/>
                                        <p:tgtEl>
                                          <p:spTgt spid="28"/>
                                        </p:tgtEl>
                                      </p:cBhvr>
                                    </p:animEffect>
                                  </p:childTnLst>
                                </p:cTn>
                              </p:par>
                              <p:par>
                                <p:cTn id="29" presetID="9"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dissolve">
                                      <p:cBhvr>
                                        <p:cTn id="31" dur="500"/>
                                        <p:tgtEl>
                                          <p:spTgt spid="3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dissolve">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60" grpId="0"/>
      <p:bldP spid="3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D75D-581E-EB43-AB9A-2526A1B56ECD}"/>
              </a:ext>
            </a:extLst>
          </p:cNvPr>
          <p:cNvSpPr>
            <a:spLocks noGrp="1"/>
          </p:cNvSpPr>
          <p:nvPr>
            <p:ph type="title"/>
          </p:nvPr>
        </p:nvSpPr>
        <p:spPr/>
        <p:txBody>
          <a:bodyPr/>
          <a:lstStyle/>
          <a:p>
            <a:r>
              <a:rPr lang="en-US" dirty="0"/>
              <a:t>b) Scalability with No. of Edge Applications</a:t>
            </a:r>
          </a:p>
        </p:txBody>
      </p:sp>
      <p:sp>
        <p:nvSpPr>
          <p:cNvPr id="3" name="Content Placeholder 2">
            <a:extLst>
              <a:ext uri="{FF2B5EF4-FFF2-40B4-BE49-F238E27FC236}">
                <a16:creationId xmlns:a16="http://schemas.microsoft.com/office/drawing/2014/main" id="{3D58E8A1-68C8-4F4B-8F4E-9CA3CB4CF47F}"/>
              </a:ext>
            </a:extLst>
          </p:cNvPr>
          <p:cNvSpPr>
            <a:spLocks noGrp="1"/>
          </p:cNvSpPr>
          <p:nvPr>
            <p:ph idx="1"/>
          </p:nvPr>
        </p:nvSpPr>
        <p:spPr/>
        <p:txBody>
          <a:bodyPr/>
          <a:lstStyle/>
          <a:p>
            <a:r>
              <a:rPr lang="en-US" dirty="0"/>
              <a:t>Three different device distributions</a:t>
            </a:r>
          </a:p>
          <a:p>
            <a:pPr lvl="1"/>
            <a:r>
              <a:rPr lang="en-US" b="1" dirty="0"/>
              <a:t>Colocated</a:t>
            </a:r>
            <a:r>
              <a:rPr lang="en-US" dirty="0"/>
              <a:t>: Devices required for app available on executing gateway/server</a:t>
            </a:r>
          </a:p>
          <a:p>
            <a:pPr lvl="1"/>
            <a:r>
              <a:rPr lang="en-US" b="1" dirty="0"/>
              <a:t>Distributed</a:t>
            </a:r>
            <a:r>
              <a:rPr lang="en-US" dirty="0"/>
              <a:t>: Devices required for app equally distributed on all five nodes</a:t>
            </a:r>
          </a:p>
          <a:p>
            <a:pPr lvl="1"/>
            <a:r>
              <a:rPr lang="en-US" b="1" dirty="0"/>
              <a:t>Random</a:t>
            </a:r>
            <a:r>
              <a:rPr lang="en-US" dirty="0"/>
              <a:t>: Devices randomly distributed on all five nodes </a:t>
            </a:r>
          </a:p>
        </p:txBody>
      </p:sp>
      <p:sp>
        <p:nvSpPr>
          <p:cNvPr id="4" name="Slide Number Placeholder 3">
            <a:extLst>
              <a:ext uri="{FF2B5EF4-FFF2-40B4-BE49-F238E27FC236}">
                <a16:creationId xmlns:a16="http://schemas.microsoft.com/office/drawing/2014/main" id="{3C39DFCA-6EF1-A845-9BA7-BC33EDBDE164}"/>
              </a:ext>
            </a:extLst>
          </p:cNvPr>
          <p:cNvSpPr>
            <a:spLocks noGrp="1"/>
          </p:cNvSpPr>
          <p:nvPr>
            <p:ph type="sldNum" sz="quarter" idx="12"/>
          </p:nvPr>
        </p:nvSpPr>
        <p:spPr/>
        <p:txBody>
          <a:bodyPr/>
          <a:lstStyle/>
          <a:p>
            <a:fld id="{1DC0E942-C480-E741-9E4C-34974C0F70AA}" type="slidenum">
              <a:rPr lang="en-US" smtClean="0"/>
              <a:t>30</a:t>
            </a:fld>
            <a:endParaRPr lang="en-US"/>
          </a:p>
        </p:txBody>
      </p:sp>
    </p:spTree>
    <p:extLst>
      <p:ext uri="{BB962C8B-B14F-4D97-AF65-F5344CB8AC3E}">
        <p14:creationId xmlns:p14="http://schemas.microsoft.com/office/powerpoint/2010/main" val="1827066884"/>
      </p:ext>
    </p:extLst>
  </p:cSld>
  <p:clrMapOvr>
    <a:masterClrMapping/>
  </p:clrMapOvr>
  <mc:AlternateContent xmlns:mc="http://schemas.openxmlformats.org/markup-compatibility/2006" xmlns:p14="http://schemas.microsoft.com/office/powerpoint/2010/main">
    <mc:Choice Requires="p14">
      <p:transition spd="slow" p14:dur="2000" advTm="16402"/>
    </mc:Choice>
    <mc:Fallback xmlns="">
      <p:transition spd="slow" advTm="16402"/>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2D7E9D-8E3E-984A-9DF2-C3707EE5AD97}"/>
              </a:ext>
            </a:extLst>
          </p:cNvPr>
          <p:cNvSpPr>
            <a:spLocks noGrp="1"/>
          </p:cNvSpPr>
          <p:nvPr>
            <p:ph type="title"/>
          </p:nvPr>
        </p:nvSpPr>
        <p:spPr>
          <a:xfrm>
            <a:off x="838200" y="0"/>
            <a:ext cx="10515600" cy="1325563"/>
          </a:xfrm>
        </p:spPr>
        <p:txBody>
          <a:bodyPr/>
          <a:lstStyle/>
          <a:p>
            <a:r>
              <a:rPr lang="en-US" dirty="0"/>
              <a:t>b) Scalability with No. of Edge Applications</a:t>
            </a:r>
          </a:p>
        </p:txBody>
      </p:sp>
      <p:pic>
        <p:nvPicPr>
          <p:cNvPr id="13" name="Picture 12">
            <a:extLst>
              <a:ext uri="{FF2B5EF4-FFF2-40B4-BE49-F238E27FC236}">
                <a16:creationId xmlns:a16="http://schemas.microsoft.com/office/drawing/2014/main" id="{F5D1A868-6D9B-3F48-9A47-F3D0430E0211}"/>
              </a:ext>
            </a:extLst>
          </p:cNvPr>
          <p:cNvPicPr>
            <a:picLocks noChangeAspect="1"/>
          </p:cNvPicPr>
          <p:nvPr/>
        </p:nvPicPr>
        <p:blipFill>
          <a:blip r:embed="rId3"/>
          <a:stretch>
            <a:fillRect/>
          </a:stretch>
        </p:blipFill>
        <p:spPr>
          <a:xfrm>
            <a:off x="399535" y="1216241"/>
            <a:ext cx="5486400" cy="4000500"/>
          </a:xfrm>
          <a:prstGeom prst="rect">
            <a:avLst/>
          </a:prstGeom>
        </p:spPr>
      </p:pic>
      <p:pic>
        <p:nvPicPr>
          <p:cNvPr id="14" name="Picture 13">
            <a:extLst>
              <a:ext uri="{FF2B5EF4-FFF2-40B4-BE49-F238E27FC236}">
                <a16:creationId xmlns:a16="http://schemas.microsoft.com/office/drawing/2014/main" id="{4A1EAE1A-55B5-514A-8081-E85BE2D382B1}"/>
              </a:ext>
            </a:extLst>
          </p:cNvPr>
          <p:cNvPicPr>
            <a:picLocks noChangeAspect="1"/>
          </p:cNvPicPr>
          <p:nvPr/>
        </p:nvPicPr>
        <p:blipFill>
          <a:blip r:embed="rId4"/>
          <a:stretch>
            <a:fillRect/>
          </a:stretch>
        </p:blipFill>
        <p:spPr>
          <a:xfrm>
            <a:off x="6454346" y="1222419"/>
            <a:ext cx="5486400" cy="4000500"/>
          </a:xfrm>
          <a:prstGeom prst="rect">
            <a:avLst/>
          </a:prstGeom>
        </p:spPr>
      </p:pic>
      <p:sp>
        <p:nvSpPr>
          <p:cNvPr id="15" name="Slide Number Placeholder 14">
            <a:extLst>
              <a:ext uri="{FF2B5EF4-FFF2-40B4-BE49-F238E27FC236}">
                <a16:creationId xmlns:a16="http://schemas.microsoft.com/office/drawing/2014/main" id="{59C6F1B5-4611-314D-ABD9-3EFB97C2D58B}"/>
              </a:ext>
            </a:extLst>
          </p:cNvPr>
          <p:cNvSpPr>
            <a:spLocks noGrp="1"/>
          </p:cNvSpPr>
          <p:nvPr>
            <p:ph type="sldNum" sz="quarter" idx="12"/>
          </p:nvPr>
        </p:nvSpPr>
        <p:spPr/>
        <p:txBody>
          <a:bodyPr/>
          <a:lstStyle/>
          <a:p>
            <a:fld id="{1DC0E942-C480-E741-9E4C-34974C0F70AA}" type="slidenum">
              <a:rPr lang="en-US" smtClean="0"/>
              <a:t>31</a:t>
            </a:fld>
            <a:endParaRPr lang="en-US"/>
          </a:p>
        </p:txBody>
      </p:sp>
      <p:sp>
        <p:nvSpPr>
          <p:cNvPr id="16" name="TextBox 15">
            <a:extLst>
              <a:ext uri="{FF2B5EF4-FFF2-40B4-BE49-F238E27FC236}">
                <a16:creationId xmlns:a16="http://schemas.microsoft.com/office/drawing/2014/main" id="{287EF2A9-56D2-0D43-BCF5-53C37BBD1577}"/>
              </a:ext>
            </a:extLst>
          </p:cNvPr>
          <p:cNvSpPr txBox="1"/>
          <p:nvPr/>
        </p:nvSpPr>
        <p:spPr>
          <a:xfrm>
            <a:off x="698633" y="5521146"/>
            <a:ext cx="9283567" cy="1200329"/>
          </a:xfrm>
          <a:prstGeom prst="rect">
            <a:avLst/>
          </a:prstGeom>
          <a:noFill/>
        </p:spPr>
        <p:txBody>
          <a:bodyPr wrap="none" rtlCol="0">
            <a:spAutoFit/>
          </a:bodyPr>
          <a:lstStyle/>
          <a:p>
            <a:pPr marL="285750" indent="-285750">
              <a:buFont typeface="Arial" panose="020B0604020202020204" pitchFamily="34" charset="0"/>
              <a:buChar char="•"/>
            </a:pPr>
            <a:r>
              <a:rPr lang="en-US" dirty="0"/>
              <a:t>Memory usage of ES is ~90% higher than NexusEdge, across distributions</a:t>
            </a:r>
          </a:p>
          <a:p>
            <a:pPr marL="742950" lvl="1" indent="-285750">
              <a:buFont typeface="Arial" panose="020B0604020202020204" pitchFamily="34" charset="0"/>
              <a:buChar char="•"/>
            </a:pPr>
            <a:r>
              <a:rPr lang="en-US" dirty="0"/>
              <a:t>Reason: Single edge server to execute applications</a:t>
            </a:r>
          </a:p>
          <a:p>
            <a:pPr marL="285750" indent="-285750">
              <a:buFont typeface="Arial" panose="020B0604020202020204" pitchFamily="34" charset="0"/>
              <a:buChar char="•"/>
            </a:pPr>
            <a:r>
              <a:rPr lang="en-US" dirty="0"/>
              <a:t>CPU and memory usages in NexusEdge are very low, &lt; 3% and 250 MB (out of 4GB) with 5 apps</a:t>
            </a:r>
          </a:p>
          <a:p>
            <a:pPr marL="742950" lvl="1" indent="-285750">
              <a:buFont typeface="Arial" panose="020B0604020202020204" pitchFamily="34" charset="0"/>
              <a:buChar char="•"/>
            </a:pPr>
            <a:r>
              <a:rPr lang="en-US" dirty="0"/>
              <a:t>Shows potential to run edge applications</a:t>
            </a:r>
          </a:p>
        </p:txBody>
      </p:sp>
      <p:sp>
        <p:nvSpPr>
          <p:cNvPr id="2" name="Rectangle 1">
            <a:extLst>
              <a:ext uri="{FF2B5EF4-FFF2-40B4-BE49-F238E27FC236}">
                <a16:creationId xmlns:a16="http://schemas.microsoft.com/office/drawing/2014/main" id="{EBD1843A-BEEA-3447-8A1F-D6BEE9A4B254}"/>
              </a:ext>
            </a:extLst>
          </p:cNvPr>
          <p:cNvSpPr/>
          <p:nvPr/>
        </p:nvSpPr>
        <p:spPr>
          <a:xfrm>
            <a:off x="5043488" y="3600451"/>
            <a:ext cx="385762" cy="115728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1BBAED0-FC12-E345-A438-D86989E54132}"/>
              </a:ext>
            </a:extLst>
          </p:cNvPr>
          <p:cNvSpPr/>
          <p:nvPr/>
        </p:nvSpPr>
        <p:spPr>
          <a:xfrm>
            <a:off x="1085851" y="1216241"/>
            <a:ext cx="2328862" cy="86973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C61A2F5-8F21-5A46-92A4-93C482AC8134}"/>
              </a:ext>
            </a:extLst>
          </p:cNvPr>
          <p:cNvSpPr/>
          <p:nvPr/>
        </p:nvSpPr>
        <p:spPr>
          <a:xfrm>
            <a:off x="7181851" y="1270902"/>
            <a:ext cx="2328862" cy="86973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47994A8-3738-7545-87F2-E1E9320EB0DA}"/>
              </a:ext>
            </a:extLst>
          </p:cNvPr>
          <p:cNvSpPr/>
          <p:nvPr/>
        </p:nvSpPr>
        <p:spPr>
          <a:xfrm>
            <a:off x="11125201" y="3424237"/>
            <a:ext cx="333374" cy="133350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070274"/>
      </p:ext>
    </p:extLst>
  </p:cSld>
  <p:clrMapOvr>
    <a:masterClrMapping/>
  </p:clrMapOvr>
  <mc:AlternateContent xmlns:mc="http://schemas.openxmlformats.org/markup-compatibility/2006" xmlns:p14="http://schemas.microsoft.com/office/powerpoint/2010/main">
    <mc:Choice Requires="p14">
      <p:transition spd="slow" p14:dur="2000" advTm="25968"/>
    </mc:Choice>
    <mc:Fallback xmlns="">
      <p:transition spd="slow" advTm="25968"/>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2D7E9D-8E3E-984A-9DF2-C3707EE5AD97}"/>
              </a:ext>
            </a:extLst>
          </p:cNvPr>
          <p:cNvSpPr>
            <a:spLocks noGrp="1"/>
          </p:cNvSpPr>
          <p:nvPr>
            <p:ph type="title"/>
          </p:nvPr>
        </p:nvSpPr>
        <p:spPr>
          <a:xfrm>
            <a:off x="838200" y="0"/>
            <a:ext cx="10515600" cy="1325563"/>
          </a:xfrm>
        </p:spPr>
        <p:txBody>
          <a:bodyPr/>
          <a:lstStyle/>
          <a:p>
            <a:pPr algn="ctr"/>
            <a:r>
              <a:rPr lang="en-US" dirty="0"/>
              <a:t>Scales well with more edge applications</a:t>
            </a:r>
          </a:p>
        </p:txBody>
      </p:sp>
      <p:pic>
        <p:nvPicPr>
          <p:cNvPr id="3" name="Picture 2">
            <a:extLst>
              <a:ext uri="{FF2B5EF4-FFF2-40B4-BE49-F238E27FC236}">
                <a16:creationId xmlns:a16="http://schemas.microsoft.com/office/drawing/2014/main" id="{E0E88FF4-0E22-8645-8F9E-AD826E3513DB}"/>
              </a:ext>
            </a:extLst>
          </p:cNvPr>
          <p:cNvPicPr>
            <a:picLocks noChangeAspect="1"/>
          </p:cNvPicPr>
          <p:nvPr/>
        </p:nvPicPr>
        <p:blipFill>
          <a:blip r:embed="rId3"/>
          <a:stretch>
            <a:fillRect/>
          </a:stretch>
        </p:blipFill>
        <p:spPr>
          <a:xfrm>
            <a:off x="337751" y="1156900"/>
            <a:ext cx="5486400" cy="4000500"/>
          </a:xfrm>
          <a:prstGeom prst="rect">
            <a:avLst/>
          </a:prstGeom>
        </p:spPr>
      </p:pic>
      <p:pic>
        <p:nvPicPr>
          <p:cNvPr id="6" name="Picture 5">
            <a:extLst>
              <a:ext uri="{FF2B5EF4-FFF2-40B4-BE49-F238E27FC236}">
                <a16:creationId xmlns:a16="http://schemas.microsoft.com/office/drawing/2014/main" id="{559FD3C5-3BF9-BA4E-9B14-2DB004DB0155}"/>
              </a:ext>
            </a:extLst>
          </p:cNvPr>
          <p:cNvPicPr>
            <a:picLocks noChangeAspect="1"/>
          </p:cNvPicPr>
          <p:nvPr/>
        </p:nvPicPr>
        <p:blipFill>
          <a:blip r:embed="rId4"/>
          <a:stretch>
            <a:fillRect/>
          </a:stretch>
        </p:blipFill>
        <p:spPr>
          <a:xfrm>
            <a:off x="6256638" y="1156900"/>
            <a:ext cx="5486400" cy="3975100"/>
          </a:xfrm>
          <a:prstGeom prst="rect">
            <a:avLst/>
          </a:prstGeom>
        </p:spPr>
      </p:pic>
      <p:sp>
        <p:nvSpPr>
          <p:cNvPr id="7" name="Slide Number Placeholder 6">
            <a:extLst>
              <a:ext uri="{FF2B5EF4-FFF2-40B4-BE49-F238E27FC236}">
                <a16:creationId xmlns:a16="http://schemas.microsoft.com/office/drawing/2014/main" id="{040EC52A-3DB4-5B46-B6FF-22628C9F3AE1}"/>
              </a:ext>
            </a:extLst>
          </p:cNvPr>
          <p:cNvSpPr>
            <a:spLocks noGrp="1"/>
          </p:cNvSpPr>
          <p:nvPr>
            <p:ph type="sldNum" sz="quarter" idx="12"/>
          </p:nvPr>
        </p:nvSpPr>
        <p:spPr/>
        <p:txBody>
          <a:bodyPr/>
          <a:lstStyle/>
          <a:p>
            <a:fld id="{1DC0E942-C480-E741-9E4C-34974C0F70AA}" type="slidenum">
              <a:rPr lang="en-US" smtClean="0"/>
              <a:t>32</a:t>
            </a:fld>
            <a:endParaRPr lang="en-US"/>
          </a:p>
        </p:txBody>
      </p:sp>
      <p:sp>
        <p:nvSpPr>
          <p:cNvPr id="10" name="TextBox 9">
            <a:extLst>
              <a:ext uri="{FF2B5EF4-FFF2-40B4-BE49-F238E27FC236}">
                <a16:creationId xmlns:a16="http://schemas.microsoft.com/office/drawing/2014/main" id="{760558FC-0CEC-604A-96E7-6C5EC32F2DB1}"/>
              </a:ext>
            </a:extLst>
          </p:cNvPr>
          <p:cNvSpPr txBox="1"/>
          <p:nvPr/>
        </p:nvSpPr>
        <p:spPr>
          <a:xfrm>
            <a:off x="698633" y="5521146"/>
            <a:ext cx="9738885" cy="1323439"/>
          </a:xfrm>
          <a:prstGeom prst="rect">
            <a:avLst/>
          </a:prstGeom>
          <a:noFill/>
        </p:spPr>
        <p:txBody>
          <a:bodyPr wrap="none" rtlCol="0">
            <a:spAutoFit/>
          </a:bodyPr>
          <a:lstStyle/>
          <a:p>
            <a:pPr marL="285750" indent="-285750">
              <a:buFont typeface="Arial" panose="020B0604020202020204" pitchFamily="34" charset="0"/>
              <a:buChar char="•"/>
            </a:pPr>
            <a:r>
              <a:rPr lang="en-US" sz="2000" dirty="0"/>
              <a:t>Centralized architecture suffers from high network traffic</a:t>
            </a:r>
          </a:p>
          <a:p>
            <a:pPr marL="742950" lvl="1" indent="-285750">
              <a:buFont typeface="Arial" panose="020B0604020202020204" pitchFamily="34" charset="0"/>
              <a:buChar char="•"/>
            </a:pPr>
            <a:r>
              <a:rPr lang="en-US" sz="2000" dirty="0"/>
              <a:t>NexusEdge utilizes locality of data while scheduling applications</a:t>
            </a:r>
          </a:p>
          <a:p>
            <a:pPr marL="285750" indent="-285750">
              <a:buFont typeface="Arial" panose="020B0604020202020204" pitchFamily="34" charset="0"/>
              <a:buChar char="•"/>
            </a:pPr>
            <a:r>
              <a:rPr lang="en-US" sz="2000" dirty="0"/>
              <a:t>NexusEdge offers substantially better application latency (except for the distributed case)</a:t>
            </a:r>
          </a:p>
          <a:p>
            <a:pPr marL="285750" indent="-285750">
              <a:buFont typeface="Arial" panose="020B0604020202020204" pitchFamily="34" charset="0"/>
              <a:buChar char="•"/>
            </a:pPr>
            <a:endParaRPr lang="en-US" sz="2000" dirty="0"/>
          </a:p>
        </p:txBody>
      </p:sp>
      <p:sp>
        <p:nvSpPr>
          <p:cNvPr id="8" name="Rectangle 7">
            <a:extLst>
              <a:ext uri="{FF2B5EF4-FFF2-40B4-BE49-F238E27FC236}">
                <a16:creationId xmlns:a16="http://schemas.microsoft.com/office/drawing/2014/main" id="{7D869258-CC73-7341-8126-420DC8BB7E98}"/>
              </a:ext>
            </a:extLst>
          </p:cNvPr>
          <p:cNvSpPr/>
          <p:nvPr/>
        </p:nvSpPr>
        <p:spPr>
          <a:xfrm>
            <a:off x="5010151" y="2695575"/>
            <a:ext cx="333374" cy="20193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0059669-C005-A843-BC9E-68C262F37176}"/>
              </a:ext>
            </a:extLst>
          </p:cNvPr>
          <p:cNvSpPr/>
          <p:nvPr/>
        </p:nvSpPr>
        <p:spPr>
          <a:xfrm>
            <a:off x="1085851" y="1216241"/>
            <a:ext cx="2328862" cy="86973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404817"/>
      </p:ext>
    </p:extLst>
  </p:cSld>
  <p:clrMapOvr>
    <a:masterClrMapping/>
  </p:clrMapOvr>
  <mc:AlternateContent xmlns:mc="http://schemas.openxmlformats.org/markup-compatibility/2006" xmlns:p14="http://schemas.microsoft.com/office/powerpoint/2010/main">
    <mc:Choice Requires="p14">
      <p:transition spd="slow" p14:dur="2000" advTm="22616"/>
    </mc:Choice>
    <mc:Fallback xmlns="">
      <p:transition spd="slow" advTm="2261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491FB-A42E-6049-A95E-A98529B28CA9}"/>
              </a:ext>
            </a:extLst>
          </p:cNvPr>
          <p:cNvSpPr>
            <a:spLocks noGrp="1"/>
          </p:cNvSpPr>
          <p:nvPr>
            <p:ph type="title"/>
          </p:nvPr>
        </p:nvSpPr>
        <p:spPr/>
        <p:txBody>
          <a:bodyPr/>
          <a:lstStyle/>
          <a:p>
            <a:r>
              <a:rPr lang="en-US" dirty="0"/>
              <a:t>Comparison with AWS IoT Greengrass</a:t>
            </a:r>
          </a:p>
        </p:txBody>
      </p:sp>
      <p:sp>
        <p:nvSpPr>
          <p:cNvPr id="3" name="Content Placeholder 2">
            <a:extLst>
              <a:ext uri="{FF2B5EF4-FFF2-40B4-BE49-F238E27FC236}">
                <a16:creationId xmlns:a16="http://schemas.microsoft.com/office/drawing/2014/main" id="{BAEA7134-2407-FF4E-9502-0AB05127432D}"/>
              </a:ext>
            </a:extLst>
          </p:cNvPr>
          <p:cNvSpPr>
            <a:spLocks noGrp="1"/>
          </p:cNvSpPr>
          <p:nvPr>
            <p:ph idx="1"/>
          </p:nvPr>
        </p:nvSpPr>
        <p:spPr/>
        <p:txBody>
          <a:bodyPr>
            <a:normAutofit lnSpcReduction="10000"/>
          </a:bodyPr>
          <a:lstStyle/>
          <a:p>
            <a:r>
              <a:rPr lang="en-US" dirty="0"/>
              <a:t>We compare against Amazon’s AWS IoT Greengrass</a:t>
            </a:r>
          </a:p>
          <a:p>
            <a:endParaRPr lang="en-US" dirty="0"/>
          </a:p>
          <a:p>
            <a:r>
              <a:rPr lang="en-US" dirty="0"/>
              <a:t>Edge Computing platform that follows a Centralized architecture</a:t>
            </a:r>
          </a:p>
          <a:p>
            <a:endParaRPr lang="en-US" dirty="0"/>
          </a:p>
          <a:p>
            <a:r>
              <a:rPr lang="en-US" dirty="0"/>
              <a:t>Evaluation Setup</a:t>
            </a:r>
          </a:p>
          <a:p>
            <a:pPr lvl="1"/>
            <a:r>
              <a:rPr lang="en-US" sz="2800" dirty="0"/>
              <a:t>Use 70 sensors from our testbed: temperature and occupancy</a:t>
            </a:r>
          </a:p>
          <a:p>
            <a:pPr lvl="1"/>
            <a:r>
              <a:rPr lang="en-IN" sz="2800" dirty="0"/>
              <a:t>App: Send alert for suboptimal cooling and wasted energy</a:t>
            </a:r>
          </a:p>
          <a:p>
            <a:pPr lvl="1"/>
            <a:endParaRPr lang="en-IN" sz="2800" dirty="0"/>
          </a:p>
          <a:p>
            <a:r>
              <a:rPr lang="en-US" dirty="0"/>
              <a:t>Run application and measure network traffic and end-to-end latency</a:t>
            </a:r>
          </a:p>
          <a:p>
            <a:pPr lvl="2"/>
            <a:endParaRPr lang="en-US" dirty="0"/>
          </a:p>
        </p:txBody>
      </p:sp>
      <p:sp>
        <p:nvSpPr>
          <p:cNvPr id="4" name="Slide Number Placeholder 3">
            <a:extLst>
              <a:ext uri="{FF2B5EF4-FFF2-40B4-BE49-F238E27FC236}">
                <a16:creationId xmlns:a16="http://schemas.microsoft.com/office/drawing/2014/main" id="{2FCE752A-DAB9-C94F-AD12-C9A1DDC589F6}"/>
              </a:ext>
            </a:extLst>
          </p:cNvPr>
          <p:cNvSpPr>
            <a:spLocks noGrp="1"/>
          </p:cNvSpPr>
          <p:nvPr>
            <p:ph type="sldNum" sz="quarter" idx="12"/>
          </p:nvPr>
        </p:nvSpPr>
        <p:spPr/>
        <p:txBody>
          <a:bodyPr/>
          <a:lstStyle/>
          <a:p>
            <a:fld id="{1DC0E942-C480-E741-9E4C-34974C0F70AA}" type="slidenum">
              <a:rPr lang="en-US" smtClean="0"/>
              <a:t>33</a:t>
            </a:fld>
            <a:endParaRPr lang="en-US"/>
          </a:p>
        </p:txBody>
      </p:sp>
    </p:spTree>
    <p:extLst>
      <p:ext uri="{BB962C8B-B14F-4D97-AF65-F5344CB8AC3E}">
        <p14:creationId xmlns:p14="http://schemas.microsoft.com/office/powerpoint/2010/main" val="3253318154"/>
      </p:ext>
    </p:extLst>
  </p:cSld>
  <p:clrMapOvr>
    <a:masterClrMapping/>
  </p:clrMapOvr>
  <mc:AlternateContent xmlns:mc="http://schemas.openxmlformats.org/markup-compatibility/2006" xmlns:p14="http://schemas.microsoft.com/office/powerpoint/2010/main">
    <mc:Choice Requires="p14">
      <p:transition spd="slow" p14:dur="2000" advTm="24094"/>
    </mc:Choice>
    <mc:Fallback xmlns="">
      <p:transition spd="slow" advTm="24094"/>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491FB-A42E-6049-A95E-A98529B28CA9}"/>
              </a:ext>
            </a:extLst>
          </p:cNvPr>
          <p:cNvSpPr>
            <a:spLocks noGrp="1"/>
          </p:cNvSpPr>
          <p:nvPr>
            <p:ph type="title"/>
          </p:nvPr>
        </p:nvSpPr>
        <p:spPr/>
        <p:txBody>
          <a:bodyPr>
            <a:normAutofit/>
          </a:bodyPr>
          <a:lstStyle/>
          <a:p>
            <a:pPr algn="r"/>
            <a:r>
              <a:rPr lang="en-US" sz="3600" dirty="0"/>
              <a:t>Improved Traffic and Latency Compared to Greengrass</a:t>
            </a:r>
          </a:p>
        </p:txBody>
      </p:sp>
      <p:sp>
        <p:nvSpPr>
          <p:cNvPr id="12" name="Slide Number Placeholder 11">
            <a:extLst>
              <a:ext uri="{FF2B5EF4-FFF2-40B4-BE49-F238E27FC236}">
                <a16:creationId xmlns:a16="http://schemas.microsoft.com/office/drawing/2014/main" id="{FB80D4AA-B37B-1E45-B891-44961859608B}"/>
              </a:ext>
            </a:extLst>
          </p:cNvPr>
          <p:cNvSpPr>
            <a:spLocks noGrp="1"/>
          </p:cNvSpPr>
          <p:nvPr>
            <p:ph type="sldNum" sz="quarter" idx="12"/>
          </p:nvPr>
        </p:nvSpPr>
        <p:spPr/>
        <p:txBody>
          <a:bodyPr/>
          <a:lstStyle/>
          <a:p>
            <a:fld id="{1DC0E942-C480-E741-9E4C-34974C0F70AA}" type="slidenum">
              <a:rPr lang="en-US" smtClean="0"/>
              <a:t>34</a:t>
            </a:fld>
            <a:endParaRPr lang="en-US"/>
          </a:p>
        </p:txBody>
      </p:sp>
      <p:pic>
        <p:nvPicPr>
          <p:cNvPr id="14" name="Picture 13">
            <a:extLst>
              <a:ext uri="{FF2B5EF4-FFF2-40B4-BE49-F238E27FC236}">
                <a16:creationId xmlns:a16="http://schemas.microsoft.com/office/drawing/2014/main" id="{56ABAF31-A58B-6349-BC79-A9E8F1621D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0999" y="1798767"/>
            <a:ext cx="4622801" cy="3380693"/>
          </a:xfrm>
          <a:prstGeom prst="rect">
            <a:avLst/>
          </a:prstGeom>
        </p:spPr>
      </p:pic>
      <p:pic>
        <p:nvPicPr>
          <p:cNvPr id="15" name="Picture 14">
            <a:extLst>
              <a:ext uri="{FF2B5EF4-FFF2-40B4-BE49-F238E27FC236}">
                <a16:creationId xmlns:a16="http://schemas.microsoft.com/office/drawing/2014/main" id="{2545B6A3-0374-0341-9A7F-2D25707569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 y="1715824"/>
            <a:ext cx="4762499" cy="3463636"/>
          </a:xfrm>
          <a:prstGeom prst="rect">
            <a:avLst/>
          </a:prstGeom>
        </p:spPr>
      </p:pic>
      <p:sp>
        <p:nvSpPr>
          <p:cNvPr id="16" name="Content Placeholder 2">
            <a:extLst>
              <a:ext uri="{FF2B5EF4-FFF2-40B4-BE49-F238E27FC236}">
                <a16:creationId xmlns:a16="http://schemas.microsoft.com/office/drawing/2014/main" id="{0B3DBC29-4577-A840-9A95-BF1C24CB7808}"/>
              </a:ext>
            </a:extLst>
          </p:cNvPr>
          <p:cNvSpPr>
            <a:spLocks noGrp="1"/>
          </p:cNvSpPr>
          <p:nvPr>
            <p:ph idx="1"/>
          </p:nvPr>
        </p:nvSpPr>
        <p:spPr>
          <a:xfrm>
            <a:off x="666748" y="5591083"/>
            <a:ext cx="5429251" cy="1037119"/>
          </a:xfrm>
        </p:spPr>
        <p:txBody>
          <a:bodyPr>
            <a:normAutofit/>
          </a:bodyPr>
          <a:lstStyle/>
          <a:p>
            <a:pPr marL="0" indent="0" algn="ctr">
              <a:lnSpc>
                <a:spcPct val="100000"/>
              </a:lnSpc>
              <a:spcBef>
                <a:spcPts val="0"/>
              </a:spcBef>
              <a:buNone/>
            </a:pPr>
            <a:r>
              <a:rPr lang="en-IN" sz="2400" dirty="0"/>
              <a:t>Mean Traffic: </a:t>
            </a:r>
            <a:r>
              <a:rPr lang="en-IN" sz="2400" dirty="0">
                <a:solidFill>
                  <a:srgbClr val="2570A5"/>
                </a:solidFill>
              </a:rPr>
              <a:t>3.46 KB/s</a:t>
            </a:r>
            <a:r>
              <a:rPr lang="en-IN" sz="2400" dirty="0"/>
              <a:t> vs </a:t>
            </a:r>
            <a:r>
              <a:rPr lang="en-IN" sz="2400" dirty="0">
                <a:solidFill>
                  <a:srgbClr val="E6832D"/>
                </a:solidFill>
              </a:rPr>
              <a:t>8.48 KB/s</a:t>
            </a:r>
          </a:p>
          <a:p>
            <a:pPr marL="0" indent="0" algn="ctr">
              <a:lnSpc>
                <a:spcPct val="100000"/>
              </a:lnSpc>
              <a:spcBef>
                <a:spcPts val="0"/>
              </a:spcBef>
              <a:buNone/>
            </a:pPr>
            <a:r>
              <a:rPr lang="en-IN" sz="2400" dirty="0"/>
              <a:t>(2.5x lower)</a:t>
            </a:r>
          </a:p>
        </p:txBody>
      </p:sp>
      <p:sp>
        <p:nvSpPr>
          <p:cNvPr id="17" name="Rectangle 16">
            <a:extLst>
              <a:ext uri="{FF2B5EF4-FFF2-40B4-BE49-F238E27FC236}">
                <a16:creationId xmlns:a16="http://schemas.microsoft.com/office/drawing/2014/main" id="{EB7C6AC6-69B8-C645-BD35-1E49583F94EC}"/>
              </a:ext>
            </a:extLst>
          </p:cNvPr>
          <p:cNvSpPr/>
          <p:nvPr/>
        </p:nvSpPr>
        <p:spPr>
          <a:xfrm>
            <a:off x="6558756" y="5572515"/>
            <a:ext cx="4967286" cy="830997"/>
          </a:xfrm>
          <a:prstGeom prst="rect">
            <a:avLst/>
          </a:prstGeom>
        </p:spPr>
        <p:txBody>
          <a:bodyPr wrap="square">
            <a:spAutoFit/>
          </a:bodyPr>
          <a:lstStyle/>
          <a:p>
            <a:pPr algn="ctr"/>
            <a:r>
              <a:rPr lang="en-IN" sz="2400" dirty="0"/>
              <a:t>Mean Latency: </a:t>
            </a:r>
            <a:r>
              <a:rPr lang="en-IN" sz="2400" dirty="0">
                <a:solidFill>
                  <a:srgbClr val="2570A5"/>
                </a:solidFill>
              </a:rPr>
              <a:t>13.83 ms</a:t>
            </a:r>
            <a:r>
              <a:rPr lang="en-IN" sz="2400" dirty="0"/>
              <a:t> vs </a:t>
            </a:r>
            <a:r>
              <a:rPr lang="en-IN" sz="2400" dirty="0">
                <a:solidFill>
                  <a:srgbClr val="E6832D"/>
                </a:solidFill>
              </a:rPr>
              <a:t>142.74 ms</a:t>
            </a:r>
          </a:p>
          <a:p>
            <a:pPr algn="ctr"/>
            <a:r>
              <a:rPr lang="en-IN" sz="2400" dirty="0"/>
              <a:t>(10x faster)</a:t>
            </a:r>
          </a:p>
        </p:txBody>
      </p:sp>
    </p:spTree>
    <p:extLst>
      <p:ext uri="{BB962C8B-B14F-4D97-AF65-F5344CB8AC3E}">
        <p14:creationId xmlns:p14="http://schemas.microsoft.com/office/powerpoint/2010/main" val="3843089638"/>
      </p:ext>
    </p:extLst>
  </p:cSld>
  <p:clrMapOvr>
    <a:masterClrMapping/>
  </p:clrMapOvr>
  <mc:AlternateContent xmlns:mc="http://schemas.openxmlformats.org/markup-compatibility/2006" xmlns:p14="http://schemas.microsoft.com/office/powerpoint/2010/main">
    <mc:Choice Requires="p14">
      <p:transition spd="slow" p14:dur="2000" advTm="28144"/>
    </mc:Choice>
    <mc:Fallback xmlns="">
      <p:transition spd="slow" advTm="28144"/>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491FB-A42E-6049-A95E-A98529B28CA9}"/>
              </a:ext>
            </a:extLst>
          </p:cNvPr>
          <p:cNvSpPr>
            <a:spLocks noGrp="1"/>
          </p:cNvSpPr>
          <p:nvPr>
            <p:ph type="title"/>
          </p:nvPr>
        </p:nvSpPr>
        <p:spPr/>
        <p:txBody>
          <a:bodyPr/>
          <a:lstStyle/>
          <a:p>
            <a:r>
              <a:rPr lang="en-US" dirty="0"/>
              <a:t>Decentralization Overhead</a:t>
            </a:r>
          </a:p>
        </p:txBody>
      </p:sp>
      <p:sp>
        <p:nvSpPr>
          <p:cNvPr id="10" name="Content Placeholder 2">
            <a:extLst>
              <a:ext uri="{FF2B5EF4-FFF2-40B4-BE49-F238E27FC236}">
                <a16:creationId xmlns:a16="http://schemas.microsoft.com/office/drawing/2014/main" id="{FB8BC4BC-0EFB-7648-8EAE-E4D950574DEE}"/>
              </a:ext>
            </a:extLst>
          </p:cNvPr>
          <p:cNvSpPr>
            <a:spLocks noGrp="1"/>
          </p:cNvSpPr>
          <p:nvPr>
            <p:ph idx="1"/>
          </p:nvPr>
        </p:nvSpPr>
        <p:spPr>
          <a:xfrm>
            <a:off x="838200" y="1825625"/>
            <a:ext cx="10515600" cy="4351338"/>
          </a:xfrm>
        </p:spPr>
        <p:txBody>
          <a:bodyPr>
            <a:normAutofit/>
          </a:bodyPr>
          <a:lstStyle/>
          <a:p>
            <a:r>
              <a:rPr lang="en-US" dirty="0"/>
              <a:t>Gateways have some decentralization overhead for gateway coordination</a:t>
            </a:r>
          </a:p>
          <a:p>
            <a:endParaRPr lang="en-US" dirty="0"/>
          </a:p>
          <a:p>
            <a:r>
              <a:rPr lang="en-US" dirty="0"/>
              <a:t>For servers, no scheduling is needed </a:t>
            </a:r>
          </a:p>
          <a:p>
            <a:pPr marL="0" indent="0">
              <a:buNone/>
            </a:pPr>
            <a:endParaRPr lang="en-US" dirty="0"/>
          </a:p>
          <a:p>
            <a:r>
              <a:rPr lang="en-US" dirty="0"/>
              <a:t>Deploy an app and measure deployment time on server vs gateways</a:t>
            </a:r>
          </a:p>
        </p:txBody>
      </p:sp>
      <p:sp>
        <p:nvSpPr>
          <p:cNvPr id="7" name="Slide Number Placeholder 6">
            <a:extLst>
              <a:ext uri="{FF2B5EF4-FFF2-40B4-BE49-F238E27FC236}">
                <a16:creationId xmlns:a16="http://schemas.microsoft.com/office/drawing/2014/main" id="{8D76872D-A3E1-6143-9822-86F394A3B054}"/>
              </a:ext>
            </a:extLst>
          </p:cNvPr>
          <p:cNvSpPr>
            <a:spLocks noGrp="1"/>
          </p:cNvSpPr>
          <p:nvPr>
            <p:ph type="sldNum" sz="quarter" idx="12"/>
          </p:nvPr>
        </p:nvSpPr>
        <p:spPr/>
        <p:txBody>
          <a:bodyPr/>
          <a:lstStyle/>
          <a:p>
            <a:fld id="{1DC0E942-C480-E741-9E4C-34974C0F70AA}" type="slidenum">
              <a:rPr lang="en-US" smtClean="0"/>
              <a:t>35</a:t>
            </a:fld>
            <a:endParaRPr lang="en-US"/>
          </a:p>
        </p:txBody>
      </p:sp>
    </p:spTree>
    <p:extLst>
      <p:ext uri="{BB962C8B-B14F-4D97-AF65-F5344CB8AC3E}">
        <p14:creationId xmlns:p14="http://schemas.microsoft.com/office/powerpoint/2010/main" val="1245743792"/>
      </p:ext>
    </p:extLst>
  </p:cSld>
  <p:clrMapOvr>
    <a:masterClrMapping/>
  </p:clrMapOvr>
  <mc:AlternateContent xmlns:mc="http://schemas.openxmlformats.org/markup-compatibility/2006" xmlns:p14="http://schemas.microsoft.com/office/powerpoint/2010/main">
    <mc:Choice Requires="p14">
      <p:transition spd="slow" p14:dur="2000" advTm="31396"/>
    </mc:Choice>
    <mc:Fallback xmlns="">
      <p:transition spd="slow" advTm="31396"/>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491FB-A42E-6049-A95E-A98529B28CA9}"/>
              </a:ext>
            </a:extLst>
          </p:cNvPr>
          <p:cNvSpPr>
            <a:spLocks noGrp="1"/>
          </p:cNvSpPr>
          <p:nvPr>
            <p:ph type="title"/>
          </p:nvPr>
        </p:nvSpPr>
        <p:spPr/>
        <p:txBody>
          <a:bodyPr>
            <a:normAutofit/>
          </a:bodyPr>
          <a:lstStyle/>
          <a:p>
            <a:pPr algn="ctr"/>
            <a:r>
              <a:rPr lang="en-US" sz="3600" dirty="0"/>
              <a:t>NexusEdge has reasonable Decentralization Overhead</a:t>
            </a:r>
          </a:p>
        </p:txBody>
      </p:sp>
      <p:pic>
        <p:nvPicPr>
          <p:cNvPr id="6" name="Picture 5">
            <a:extLst>
              <a:ext uri="{FF2B5EF4-FFF2-40B4-BE49-F238E27FC236}">
                <a16:creationId xmlns:a16="http://schemas.microsoft.com/office/drawing/2014/main" id="{242B961E-B762-8C4B-8F81-C34B6B85F963}"/>
              </a:ext>
            </a:extLst>
          </p:cNvPr>
          <p:cNvPicPr>
            <a:picLocks noChangeAspect="1"/>
          </p:cNvPicPr>
          <p:nvPr/>
        </p:nvPicPr>
        <p:blipFill>
          <a:blip r:embed="rId3"/>
          <a:stretch>
            <a:fillRect/>
          </a:stretch>
        </p:blipFill>
        <p:spPr>
          <a:xfrm>
            <a:off x="207936" y="1909420"/>
            <a:ext cx="5785093" cy="4228198"/>
          </a:xfrm>
          <a:prstGeom prst="rect">
            <a:avLst/>
          </a:prstGeom>
        </p:spPr>
      </p:pic>
      <p:sp>
        <p:nvSpPr>
          <p:cNvPr id="3" name="Slide Number Placeholder 2">
            <a:extLst>
              <a:ext uri="{FF2B5EF4-FFF2-40B4-BE49-F238E27FC236}">
                <a16:creationId xmlns:a16="http://schemas.microsoft.com/office/drawing/2014/main" id="{62DCBDC3-AB8B-194C-AC85-08603EDFAB1F}"/>
              </a:ext>
            </a:extLst>
          </p:cNvPr>
          <p:cNvSpPr>
            <a:spLocks noGrp="1"/>
          </p:cNvSpPr>
          <p:nvPr>
            <p:ph type="sldNum" sz="quarter" idx="12"/>
          </p:nvPr>
        </p:nvSpPr>
        <p:spPr/>
        <p:txBody>
          <a:bodyPr/>
          <a:lstStyle/>
          <a:p>
            <a:fld id="{1DC0E942-C480-E741-9E4C-34974C0F70AA}" type="slidenum">
              <a:rPr lang="en-US" smtClean="0"/>
              <a:t>36</a:t>
            </a:fld>
            <a:endParaRPr lang="en-US"/>
          </a:p>
        </p:txBody>
      </p:sp>
      <p:sp>
        <p:nvSpPr>
          <p:cNvPr id="5" name="Content Placeholder 2">
            <a:extLst>
              <a:ext uri="{FF2B5EF4-FFF2-40B4-BE49-F238E27FC236}">
                <a16:creationId xmlns:a16="http://schemas.microsoft.com/office/drawing/2014/main" id="{4ACBD1CF-97D0-9440-959C-508F457CD050}"/>
              </a:ext>
            </a:extLst>
          </p:cNvPr>
          <p:cNvSpPr>
            <a:spLocks noGrp="1"/>
          </p:cNvSpPr>
          <p:nvPr>
            <p:ph idx="1"/>
          </p:nvPr>
        </p:nvSpPr>
        <p:spPr>
          <a:xfrm>
            <a:off x="6497594" y="1847850"/>
            <a:ext cx="5257800" cy="4351338"/>
          </a:xfrm>
        </p:spPr>
        <p:txBody>
          <a:bodyPr>
            <a:normAutofit/>
          </a:bodyPr>
          <a:lstStyle/>
          <a:p>
            <a:r>
              <a:rPr lang="en-US" dirty="0"/>
              <a:t>Deployment time of NexusEdge is 1110.4ms compared to 690.1ms for centralized</a:t>
            </a:r>
          </a:p>
          <a:p>
            <a:endParaRPr lang="en-US" dirty="0"/>
          </a:p>
          <a:p>
            <a:r>
              <a:rPr lang="en-US" dirty="0"/>
              <a:t>Overhead: 420ms </a:t>
            </a:r>
          </a:p>
        </p:txBody>
      </p:sp>
    </p:spTree>
    <p:extLst>
      <p:ext uri="{BB962C8B-B14F-4D97-AF65-F5344CB8AC3E}">
        <p14:creationId xmlns:p14="http://schemas.microsoft.com/office/powerpoint/2010/main" val="20629157"/>
      </p:ext>
    </p:extLst>
  </p:cSld>
  <p:clrMapOvr>
    <a:masterClrMapping/>
  </p:clrMapOvr>
  <mc:AlternateContent xmlns:mc="http://schemas.openxmlformats.org/markup-compatibility/2006" xmlns:p14="http://schemas.microsoft.com/office/powerpoint/2010/main">
    <mc:Choice Requires="p14">
      <p:transition spd="slow" p14:dur="2000" advTm="37908"/>
    </mc:Choice>
    <mc:Fallback xmlns="">
      <p:transition spd="slow" advTm="37908"/>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1A3D6-1500-AF48-810F-64019FF7C93B}"/>
              </a:ext>
            </a:extLst>
          </p:cNvPr>
          <p:cNvSpPr>
            <a:spLocks noGrp="1"/>
          </p:cNvSpPr>
          <p:nvPr>
            <p:ph type="title"/>
          </p:nvPr>
        </p:nvSpPr>
        <p:spPr/>
        <p:txBody>
          <a:bodyPr/>
          <a:lstStyle/>
          <a:p>
            <a:r>
              <a:rPr lang="en-US" dirty="0"/>
              <a:t>Resiliency to Gateways Failures</a:t>
            </a:r>
          </a:p>
        </p:txBody>
      </p:sp>
      <p:sp>
        <p:nvSpPr>
          <p:cNvPr id="3" name="Content Placeholder 2">
            <a:extLst>
              <a:ext uri="{FF2B5EF4-FFF2-40B4-BE49-F238E27FC236}">
                <a16:creationId xmlns:a16="http://schemas.microsoft.com/office/drawing/2014/main" id="{B2814083-EFD1-B041-B5B0-4CA3FD376A31}"/>
              </a:ext>
            </a:extLst>
          </p:cNvPr>
          <p:cNvSpPr>
            <a:spLocks noGrp="1"/>
          </p:cNvSpPr>
          <p:nvPr>
            <p:ph idx="1"/>
          </p:nvPr>
        </p:nvSpPr>
        <p:spPr/>
        <p:txBody>
          <a:bodyPr/>
          <a:lstStyle/>
          <a:p>
            <a:r>
              <a:rPr lang="en-US" dirty="0"/>
              <a:t>Measure resiliency response time to failures</a:t>
            </a:r>
          </a:p>
          <a:p>
            <a:endParaRPr lang="en-US" dirty="0"/>
          </a:p>
          <a:p>
            <a:r>
              <a:rPr lang="en-US" dirty="0"/>
              <a:t>NexusEdge provides resilience for:</a:t>
            </a:r>
          </a:p>
          <a:p>
            <a:pPr marL="914400" lvl="1" indent="-457200">
              <a:buFont typeface="+mj-lt"/>
              <a:buAutoNum type="arabicPeriod"/>
            </a:pPr>
            <a:r>
              <a:rPr lang="en-US" dirty="0"/>
              <a:t>Executor Failure: If a gateway executing an app fails, it’s migrated to a different gateway</a:t>
            </a:r>
          </a:p>
          <a:p>
            <a:pPr marL="914400" lvl="1" indent="-457200">
              <a:buFont typeface="+mj-lt"/>
              <a:buAutoNum type="arabicPeriod"/>
            </a:pPr>
            <a:r>
              <a:rPr lang="en-US" dirty="0"/>
              <a:t>Provider Failure: If a gateway providing data streams to an app fails, the middleware tries to reinstate data streams from alternative sources</a:t>
            </a:r>
          </a:p>
        </p:txBody>
      </p:sp>
      <p:sp>
        <p:nvSpPr>
          <p:cNvPr id="4" name="Slide Number Placeholder 3">
            <a:extLst>
              <a:ext uri="{FF2B5EF4-FFF2-40B4-BE49-F238E27FC236}">
                <a16:creationId xmlns:a16="http://schemas.microsoft.com/office/drawing/2014/main" id="{89109FD5-FC09-3D46-A585-69129B461F94}"/>
              </a:ext>
            </a:extLst>
          </p:cNvPr>
          <p:cNvSpPr>
            <a:spLocks noGrp="1"/>
          </p:cNvSpPr>
          <p:nvPr>
            <p:ph type="sldNum" sz="quarter" idx="12"/>
          </p:nvPr>
        </p:nvSpPr>
        <p:spPr/>
        <p:txBody>
          <a:bodyPr/>
          <a:lstStyle/>
          <a:p>
            <a:fld id="{1DC0E942-C480-E741-9E4C-34974C0F70AA}" type="slidenum">
              <a:rPr lang="en-US" smtClean="0"/>
              <a:t>37</a:t>
            </a:fld>
            <a:endParaRPr lang="en-US"/>
          </a:p>
        </p:txBody>
      </p:sp>
    </p:spTree>
    <p:extLst>
      <p:ext uri="{BB962C8B-B14F-4D97-AF65-F5344CB8AC3E}">
        <p14:creationId xmlns:p14="http://schemas.microsoft.com/office/powerpoint/2010/main" val="937275615"/>
      </p:ext>
    </p:extLst>
  </p:cSld>
  <p:clrMapOvr>
    <a:masterClrMapping/>
  </p:clrMapOvr>
  <mc:AlternateContent xmlns:mc="http://schemas.openxmlformats.org/markup-compatibility/2006" xmlns:p14="http://schemas.microsoft.com/office/powerpoint/2010/main">
    <mc:Choice Requires="p14">
      <p:transition spd="slow" p14:dur="2000" advTm="23736"/>
    </mc:Choice>
    <mc:Fallback xmlns="">
      <p:transition spd="slow" advTm="23736"/>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1A3D6-1500-AF48-810F-64019FF7C93B}"/>
              </a:ext>
            </a:extLst>
          </p:cNvPr>
          <p:cNvSpPr>
            <a:spLocks noGrp="1"/>
          </p:cNvSpPr>
          <p:nvPr>
            <p:ph type="title"/>
          </p:nvPr>
        </p:nvSpPr>
        <p:spPr/>
        <p:txBody>
          <a:bodyPr>
            <a:normAutofit/>
          </a:bodyPr>
          <a:lstStyle/>
          <a:p>
            <a:pPr algn="ctr"/>
            <a:r>
              <a:rPr lang="en-US" sz="3600" dirty="0"/>
              <a:t>NexusEdge Quickly Migrates Apps when Gateways Fail</a:t>
            </a:r>
          </a:p>
        </p:txBody>
      </p:sp>
      <p:pic>
        <p:nvPicPr>
          <p:cNvPr id="7" name="Picture 6">
            <a:extLst>
              <a:ext uri="{FF2B5EF4-FFF2-40B4-BE49-F238E27FC236}">
                <a16:creationId xmlns:a16="http://schemas.microsoft.com/office/drawing/2014/main" id="{97EDF6E5-9F83-C544-9FE3-0CA7D12378EB}"/>
              </a:ext>
            </a:extLst>
          </p:cNvPr>
          <p:cNvPicPr>
            <a:picLocks noChangeAspect="1"/>
          </p:cNvPicPr>
          <p:nvPr/>
        </p:nvPicPr>
        <p:blipFill>
          <a:blip r:embed="rId3"/>
          <a:stretch>
            <a:fillRect/>
          </a:stretch>
        </p:blipFill>
        <p:spPr>
          <a:xfrm>
            <a:off x="88557" y="1789542"/>
            <a:ext cx="6079524" cy="4382913"/>
          </a:xfrm>
          <a:prstGeom prst="rect">
            <a:avLst/>
          </a:prstGeom>
        </p:spPr>
      </p:pic>
      <p:sp>
        <p:nvSpPr>
          <p:cNvPr id="8" name="Slide Number Placeholder 7">
            <a:extLst>
              <a:ext uri="{FF2B5EF4-FFF2-40B4-BE49-F238E27FC236}">
                <a16:creationId xmlns:a16="http://schemas.microsoft.com/office/drawing/2014/main" id="{E9D32930-14DA-9243-8A9D-F8ED5AB887C0}"/>
              </a:ext>
            </a:extLst>
          </p:cNvPr>
          <p:cNvSpPr>
            <a:spLocks noGrp="1"/>
          </p:cNvSpPr>
          <p:nvPr>
            <p:ph type="sldNum" sz="quarter" idx="12"/>
          </p:nvPr>
        </p:nvSpPr>
        <p:spPr/>
        <p:txBody>
          <a:bodyPr/>
          <a:lstStyle/>
          <a:p>
            <a:fld id="{1DC0E942-C480-E741-9E4C-34974C0F70AA}" type="slidenum">
              <a:rPr lang="en-US" smtClean="0"/>
              <a:t>38</a:t>
            </a:fld>
            <a:endParaRPr lang="en-US"/>
          </a:p>
        </p:txBody>
      </p:sp>
      <p:sp>
        <p:nvSpPr>
          <p:cNvPr id="9" name="Content Placeholder 2">
            <a:extLst>
              <a:ext uri="{FF2B5EF4-FFF2-40B4-BE49-F238E27FC236}">
                <a16:creationId xmlns:a16="http://schemas.microsoft.com/office/drawing/2014/main" id="{E97DA05F-EAEF-D54F-8736-D8590A16FA3C}"/>
              </a:ext>
            </a:extLst>
          </p:cNvPr>
          <p:cNvSpPr>
            <a:spLocks noGrp="1"/>
          </p:cNvSpPr>
          <p:nvPr>
            <p:ph idx="1"/>
          </p:nvPr>
        </p:nvSpPr>
        <p:spPr>
          <a:xfrm>
            <a:off x="6810633" y="1847850"/>
            <a:ext cx="5257800" cy="4351338"/>
          </a:xfrm>
        </p:spPr>
        <p:txBody>
          <a:bodyPr>
            <a:normAutofit/>
          </a:bodyPr>
          <a:lstStyle/>
          <a:p>
            <a:r>
              <a:rPr lang="en-US" dirty="0"/>
              <a:t>Fail the executor gateway and measure migration time</a:t>
            </a:r>
          </a:p>
          <a:p>
            <a:endParaRPr lang="en-US" dirty="0"/>
          </a:p>
          <a:p>
            <a:r>
              <a:rPr lang="en-US" dirty="0"/>
              <a:t>Migrating an app using 100 data streams takes ~1.2s</a:t>
            </a:r>
          </a:p>
          <a:p>
            <a:endParaRPr lang="en-US" dirty="0"/>
          </a:p>
          <a:p>
            <a:r>
              <a:rPr lang="en-US" dirty="0"/>
              <a:t>Migration time increases linearly</a:t>
            </a:r>
          </a:p>
        </p:txBody>
      </p:sp>
    </p:spTree>
    <p:custDataLst>
      <p:tags r:id="rId1"/>
    </p:custDataLst>
    <p:extLst>
      <p:ext uri="{BB962C8B-B14F-4D97-AF65-F5344CB8AC3E}">
        <p14:creationId xmlns:p14="http://schemas.microsoft.com/office/powerpoint/2010/main" val="2924016199"/>
      </p:ext>
    </p:extLst>
  </p:cSld>
  <p:clrMapOvr>
    <a:masterClrMapping/>
  </p:clrMapOvr>
  <mc:AlternateContent xmlns:mc="http://schemas.openxmlformats.org/markup-compatibility/2006" xmlns:p14="http://schemas.microsoft.com/office/powerpoint/2010/main">
    <mc:Choice Requires="p14">
      <p:transition spd="slow" p14:dur="2000" advTm="19724"/>
    </mc:Choice>
    <mc:Fallback xmlns="">
      <p:transition spd="slow" advTm="19724"/>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1A3D6-1500-AF48-810F-64019FF7C93B}"/>
              </a:ext>
            </a:extLst>
          </p:cNvPr>
          <p:cNvSpPr>
            <a:spLocks noGrp="1"/>
          </p:cNvSpPr>
          <p:nvPr>
            <p:ph type="title"/>
          </p:nvPr>
        </p:nvSpPr>
        <p:spPr/>
        <p:txBody>
          <a:bodyPr>
            <a:normAutofit/>
          </a:bodyPr>
          <a:lstStyle/>
          <a:p>
            <a:pPr algn="ctr"/>
            <a:r>
              <a:rPr lang="en-US" sz="4000" dirty="0"/>
              <a:t>NexusEdge Quickly Reinstates Streams</a:t>
            </a:r>
          </a:p>
        </p:txBody>
      </p:sp>
      <p:pic>
        <p:nvPicPr>
          <p:cNvPr id="9" name="Picture 8">
            <a:extLst>
              <a:ext uri="{FF2B5EF4-FFF2-40B4-BE49-F238E27FC236}">
                <a16:creationId xmlns:a16="http://schemas.microsoft.com/office/drawing/2014/main" id="{48F5D1E8-28B7-D84B-99A0-969C46FDCBEE}"/>
              </a:ext>
            </a:extLst>
          </p:cNvPr>
          <p:cNvPicPr>
            <a:picLocks noChangeAspect="1"/>
          </p:cNvPicPr>
          <p:nvPr/>
        </p:nvPicPr>
        <p:blipFill>
          <a:blip r:embed="rId4"/>
          <a:stretch>
            <a:fillRect/>
          </a:stretch>
        </p:blipFill>
        <p:spPr>
          <a:xfrm>
            <a:off x="246049" y="1926706"/>
            <a:ext cx="5752794" cy="4193626"/>
          </a:xfrm>
          <a:prstGeom prst="rect">
            <a:avLst/>
          </a:prstGeom>
        </p:spPr>
      </p:pic>
      <p:sp>
        <p:nvSpPr>
          <p:cNvPr id="10" name="Slide Number Placeholder 9">
            <a:extLst>
              <a:ext uri="{FF2B5EF4-FFF2-40B4-BE49-F238E27FC236}">
                <a16:creationId xmlns:a16="http://schemas.microsoft.com/office/drawing/2014/main" id="{60A7D895-DF85-BB4C-BC64-248640E58CAF}"/>
              </a:ext>
            </a:extLst>
          </p:cNvPr>
          <p:cNvSpPr>
            <a:spLocks noGrp="1"/>
          </p:cNvSpPr>
          <p:nvPr>
            <p:ph type="sldNum" sz="quarter" idx="12"/>
          </p:nvPr>
        </p:nvSpPr>
        <p:spPr/>
        <p:txBody>
          <a:bodyPr/>
          <a:lstStyle/>
          <a:p>
            <a:fld id="{1DC0E942-C480-E741-9E4C-34974C0F70AA}" type="slidenum">
              <a:rPr lang="en-US" smtClean="0"/>
              <a:t>39</a:t>
            </a:fld>
            <a:endParaRPr lang="en-US"/>
          </a:p>
        </p:txBody>
      </p:sp>
      <p:sp>
        <p:nvSpPr>
          <p:cNvPr id="11" name="Content Placeholder 2">
            <a:extLst>
              <a:ext uri="{FF2B5EF4-FFF2-40B4-BE49-F238E27FC236}">
                <a16:creationId xmlns:a16="http://schemas.microsoft.com/office/drawing/2014/main" id="{4B0EF0EF-4A8D-2C4E-A32F-B5993A7B63FC}"/>
              </a:ext>
            </a:extLst>
          </p:cNvPr>
          <p:cNvSpPr>
            <a:spLocks noGrp="1"/>
          </p:cNvSpPr>
          <p:nvPr>
            <p:ph idx="1"/>
          </p:nvPr>
        </p:nvSpPr>
        <p:spPr>
          <a:xfrm>
            <a:off x="6810633" y="1847850"/>
            <a:ext cx="5257800" cy="4351338"/>
          </a:xfrm>
        </p:spPr>
        <p:txBody>
          <a:bodyPr>
            <a:normAutofit/>
          </a:bodyPr>
          <a:lstStyle/>
          <a:p>
            <a:r>
              <a:rPr lang="en-US" dirty="0"/>
              <a:t>Measure response time to reinstate stream from a </a:t>
            </a:r>
            <a:r>
              <a:rPr lang="en-US" i="1" dirty="0"/>
              <a:t>failover </a:t>
            </a:r>
            <a:r>
              <a:rPr lang="en-US" dirty="0"/>
              <a:t>gateway</a:t>
            </a:r>
          </a:p>
          <a:p>
            <a:endParaRPr lang="en-US" dirty="0"/>
          </a:p>
          <a:p>
            <a:r>
              <a:rPr lang="en-US" dirty="0"/>
              <a:t>Fast recovery: </a:t>
            </a:r>
            <a:r>
              <a:rPr lang="en-US" sz="2800" dirty="0"/>
              <a:t>712.3ms even with 5 gateways, 100 devices</a:t>
            </a:r>
          </a:p>
          <a:p>
            <a:pPr marL="0" indent="0">
              <a:buNone/>
            </a:pPr>
            <a:endParaRPr lang="en-US" dirty="0"/>
          </a:p>
        </p:txBody>
      </p:sp>
    </p:spTree>
    <p:custDataLst>
      <p:tags r:id="rId1"/>
    </p:custDataLst>
    <p:extLst>
      <p:ext uri="{BB962C8B-B14F-4D97-AF65-F5344CB8AC3E}">
        <p14:creationId xmlns:p14="http://schemas.microsoft.com/office/powerpoint/2010/main" val="179326445"/>
      </p:ext>
    </p:extLst>
  </p:cSld>
  <p:clrMapOvr>
    <a:masterClrMapping/>
  </p:clrMapOvr>
  <mc:AlternateContent xmlns:mc="http://schemas.openxmlformats.org/markup-compatibility/2006" xmlns:p14="http://schemas.microsoft.com/office/powerpoint/2010/main">
    <mc:Choice Requires="p14">
      <p:transition spd="slow" p14:dur="2000" advTm="13197"/>
    </mc:Choice>
    <mc:Fallback xmlns="">
      <p:transition spd="slow" advTm="1319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1B3BA-2AE4-1045-81D7-EBD690733DEF}"/>
              </a:ext>
            </a:extLst>
          </p:cNvPr>
          <p:cNvSpPr>
            <a:spLocks noGrp="1"/>
          </p:cNvSpPr>
          <p:nvPr>
            <p:ph type="title"/>
          </p:nvPr>
        </p:nvSpPr>
        <p:spPr>
          <a:xfrm>
            <a:off x="0" y="365125"/>
            <a:ext cx="12192000" cy="1325563"/>
          </a:xfrm>
        </p:spPr>
        <p:txBody>
          <a:bodyPr/>
          <a:lstStyle/>
          <a:p>
            <a:pPr algn="ctr"/>
            <a:r>
              <a:rPr lang="en-US" dirty="0"/>
              <a:t>Gateways are Necessary but Underutilized</a:t>
            </a:r>
          </a:p>
        </p:txBody>
      </p:sp>
      <p:pic>
        <p:nvPicPr>
          <p:cNvPr id="5" name="Content Placeholder 4">
            <a:extLst>
              <a:ext uri="{FF2B5EF4-FFF2-40B4-BE49-F238E27FC236}">
                <a16:creationId xmlns:a16="http://schemas.microsoft.com/office/drawing/2014/main" id="{7D4082D4-4149-8A45-8F32-928C7CCB5501}"/>
              </a:ext>
            </a:extLst>
          </p:cNvPr>
          <p:cNvPicPr>
            <a:picLocks noGrp="1" noChangeAspect="1"/>
          </p:cNvPicPr>
          <p:nvPr>
            <p:ph idx="1"/>
          </p:nvPr>
        </p:nvPicPr>
        <p:blipFill>
          <a:blip r:embed="rId4"/>
          <a:stretch>
            <a:fillRect/>
          </a:stretch>
        </p:blipFill>
        <p:spPr>
          <a:xfrm>
            <a:off x="6563325" y="1690688"/>
            <a:ext cx="5571077" cy="4190419"/>
          </a:xfrm>
        </p:spPr>
      </p:pic>
      <p:pic>
        <p:nvPicPr>
          <p:cNvPr id="12" name="Picture 11">
            <a:extLst>
              <a:ext uri="{FF2B5EF4-FFF2-40B4-BE49-F238E27FC236}">
                <a16:creationId xmlns:a16="http://schemas.microsoft.com/office/drawing/2014/main" id="{E425EB0D-7EBD-2843-96A2-FEA13D1A1FF9}"/>
              </a:ext>
            </a:extLst>
          </p:cNvPr>
          <p:cNvPicPr>
            <a:picLocks noChangeAspect="1"/>
          </p:cNvPicPr>
          <p:nvPr/>
        </p:nvPicPr>
        <p:blipFill>
          <a:blip r:embed="rId5"/>
          <a:stretch>
            <a:fillRect/>
          </a:stretch>
        </p:blipFill>
        <p:spPr>
          <a:xfrm>
            <a:off x="369158" y="1690689"/>
            <a:ext cx="5725125" cy="4190418"/>
          </a:xfrm>
          <a:prstGeom prst="rect">
            <a:avLst/>
          </a:prstGeom>
        </p:spPr>
      </p:pic>
      <p:sp>
        <p:nvSpPr>
          <p:cNvPr id="13" name="Rectangle 12">
            <a:extLst>
              <a:ext uri="{FF2B5EF4-FFF2-40B4-BE49-F238E27FC236}">
                <a16:creationId xmlns:a16="http://schemas.microsoft.com/office/drawing/2014/main" id="{C9ADED63-6362-5240-9A3E-F5069F668AC0}"/>
              </a:ext>
            </a:extLst>
          </p:cNvPr>
          <p:cNvSpPr/>
          <p:nvPr/>
        </p:nvSpPr>
        <p:spPr>
          <a:xfrm>
            <a:off x="713843" y="6032058"/>
            <a:ext cx="4861587" cy="400110"/>
          </a:xfrm>
          <a:prstGeom prst="rect">
            <a:avLst/>
          </a:prstGeom>
        </p:spPr>
        <p:txBody>
          <a:bodyPr wrap="none">
            <a:spAutoFit/>
          </a:bodyPr>
          <a:lstStyle/>
          <a:p>
            <a:pPr lvl="1" algn="ctr"/>
            <a:r>
              <a:rPr lang="en-US" sz="2000" dirty="0">
                <a:solidFill>
                  <a:srgbClr val="00B050"/>
                </a:solidFill>
              </a:rPr>
              <a:t>Gateways necessary to cover IoT devices</a:t>
            </a:r>
          </a:p>
        </p:txBody>
      </p:sp>
      <p:sp>
        <p:nvSpPr>
          <p:cNvPr id="14" name="Rectangle 13">
            <a:extLst>
              <a:ext uri="{FF2B5EF4-FFF2-40B4-BE49-F238E27FC236}">
                <a16:creationId xmlns:a16="http://schemas.microsoft.com/office/drawing/2014/main" id="{37BE14B2-398A-A54C-9D16-534DB45B36C7}"/>
              </a:ext>
            </a:extLst>
          </p:cNvPr>
          <p:cNvSpPr/>
          <p:nvPr/>
        </p:nvSpPr>
        <p:spPr>
          <a:xfrm>
            <a:off x="6809503" y="6032058"/>
            <a:ext cx="5006307" cy="400110"/>
          </a:xfrm>
          <a:prstGeom prst="rect">
            <a:avLst/>
          </a:prstGeom>
        </p:spPr>
        <p:txBody>
          <a:bodyPr wrap="none">
            <a:spAutoFit/>
          </a:bodyPr>
          <a:lstStyle/>
          <a:p>
            <a:pPr lvl="1"/>
            <a:r>
              <a:rPr lang="en-US" sz="2000" dirty="0">
                <a:solidFill>
                  <a:srgbClr val="00B050"/>
                </a:solidFill>
              </a:rPr>
              <a:t>Have underutilized computational power</a:t>
            </a:r>
          </a:p>
        </p:txBody>
      </p:sp>
      <p:sp>
        <p:nvSpPr>
          <p:cNvPr id="15" name="Slide Number Placeholder 14">
            <a:extLst>
              <a:ext uri="{FF2B5EF4-FFF2-40B4-BE49-F238E27FC236}">
                <a16:creationId xmlns:a16="http://schemas.microsoft.com/office/drawing/2014/main" id="{FEC5866B-0842-8349-840E-A9E716DC5753}"/>
              </a:ext>
            </a:extLst>
          </p:cNvPr>
          <p:cNvSpPr>
            <a:spLocks noGrp="1"/>
          </p:cNvSpPr>
          <p:nvPr>
            <p:ph type="sldNum" sz="quarter" idx="12"/>
          </p:nvPr>
        </p:nvSpPr>
        <p:spPr/>
        <p:txBody>
          <a:bodyPr/>
          <a:lstStyle/>
          <a:p>
            <a:fld id="{1DC0E942-C480-E741-9E4C-34974C0F70AA}" type="slidenum">
              <a:rPr lang="en-US" smtClean="0"/>
              <a:t>4</a:t>
            </a:fld>
            <a:endParaRPr lang="en-US" dirty="0"/>
          </a:p>
        </p:txBody>
      </p:sp>
    </p:spTree>
    <p:custDataLst>
      <p:tags r:id="rId1"/>
    </p:custDataLst>
    <p:extLst>
      <p:ext uri="{BB962C8B-B14F-4D97-AF65-F5344CB8AC3E}">
        <p14:creationId xmlns:p14="http://schemas.microsoft.com/office/powerpoint/2010/main" val="645771057"/>
      </p:ext>
    </p:extLst>
  </p:cSld>
  <p:clrMapOvr>
    <a:masterClrMapping/>
  </p:clrMapOvr>
  <mc:AlternateContent xmlns:mc="http://schemas.openxmlformats.org/markup-compatibility/2006" xmlns:p14="http://schemas.microsoft.com/office/powerpoint/2010/main">
    <mc:Choice Requires="p14">
      <p:transition spd="slow" p14:dur="2000" advTm="62301"/>
    </mc:Choice>
    <mc:Fallback xmlns="">
      <p:transition spd="slow" advTm="623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94CCE-A474-DF46-904C-8C5C0632B9AA}"/>
              </a:ext>
            </a:extLst>
          </p:cNvPr>
          <p:cNvSpPr>
            <a:spLocks noGrp="1"/>
          </p:cNvSpPr>
          <p:nvPr>
            <p:ph type="title"/>
          </p:nvPr>
        </p:nvSpPr>
        <p:spPr/>
        <p:txBody>
          <a:bodyPr/>
          <a:lstStyle/>
          <a:p>
            <a:pPr algn="ctr"/>
            <a:r>
              <a:rPr lang="en-US" dirty="0"/>
              <a:t>Case Study: Distributed Federated ML</a:t>
            </a:r>
          </a:p>
        </p:txBody>
      </p:sp>
      <p:sp>
        <p:nvSpPr>
          <p:cNvPr id="3" name="Content Placeholder 2">
            <a:extLst>
              <a:ext uri="{FF2B5EF4-FFF2-40B4-BE49-F238E27FC236}">
                <a16:creationId xmlns:a16="http://schemas.microsoft.com/office/drawing/2014/main" id="{43623D49-2409-744C-8619-5FE5AF8D5E20}"/>
              </a:ext>
            </a:extLst>
          </p:cNvPr>
          <p:cNvSpPr>
            <a:spLocks noGrp="1"/>
          </p:cNvSpPr>
          <p:nvPr>
            <p:ph idx="1"/>
          </p:nvPr>
        </p:nvSpPr>
        <p:spPr/>
        <p:txBody>
          <a:bodyPr/>
          <a:lstStyle/>
          <a:p>
            <a:r>
              <a:rPr lang="en-US" dirty="0"/>
              <a:t>Implemented a distributed federated machine learning without cloud support</a:t>
            </a:r>
          </a:p>
          <a:p>
            <a:endParaRPr lang="en-US" dirty="0"/>
          </a:p>
          <a:p>
            <a:r>
              <a:rPr lang="en-US" dirty="0"/>
              <a:t>Uses several distributed APIs provided by the middleware</a:t>
            </a:r>
          </a:p>
        </p:txBody>
      </p:sp>
      <p:sp>
        <p:nvSpPr>
          <p:cNvPr id="4" name="Slide Number Placeholder 3">
            <a:extLst>
              <a:ext uri="{FF2B5EF4-FFF2-40B4-BE49-F238E27FC236}">
                <a16:creationId xmlns:a16="http://schemas.microsoft.com/office/drawing/2014/main" id="{D4430CEA-8ACA-6D44-9D18-19A9D78665C8}"/>
              </a:ext>
            </a:extLst>
          </p:cNvPr>
          <p:cNvSpPr>
            <a:spLocks noGrp="1"/>
          </p:cNvSpPr>
          <p:nvPr>
            <p:ph type="sldNum" sz="quarter" idx="12"/>
          </p:nvPr>
        </p:nvSpPr>
        <p:spPr/>
        <p:txBody>
          <a:bodyPr/>
          <a:lstStyle/>
          <a:p>
            <a:fld id="{1DC0E942-C480-E741-9E4C-34974C0F70AA}" type="slidenum">
              <a:rPr lang="en-US" smtClean="0"/>
              <a:t>40</a:t>
            </a:fld>
            <a:endParaRPr lang="en-US"/>
          </a:p>
        </p:txBody>
      </p:sp>
    </p:spTree>
    <p:extLst>
      <p:ext uri="{BB962C8B-B14F-4D97-AF65-F5344CB8AC3E}">
        <p14:creationId xmlns:p14="http://schemas.microsoft.com/office/powerpoint/2010/main" val="2522173921"/>
      </p:ext>
    </p:extLst>
  </p:cSld>
  <p:clrMapOvr>
    <a:masterClrMapping/>
  </p:clrMapOvr>
  <mc:AlternateContent xmlns:mc="http://schemas.openxmlformats.org/markup-compatibility/2006" xmlns:p14="http://schemas.microsoft.com/office/powerpoint/2010/main">
    <mc:Choice Requires="p14">
      <p:transition spd="slow" p14:dur="2000" advTm="33676"/>
    </mc:Choice>
    <mc:Fallback xmlns="">
      <p:transition spd="slow" advTm="33676"/>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E3017-A086-1B49-93CF-48294AF27854}"/>
              </a:ext>
            </a:extLst>
          </p:cNvPr>
          <p:cNvSpPr>
            <a:spLocks noGrp="1"/>
          </p:cNvSpPr>
          <p:nvPr>
            <p:ph type="title"/>
          </p:nvPr>
        </p:nvSpPr>
        <p:spPr/>
        <p:txBody>
          <a:bodyPr/>
          <a:lstStyle/>
          <a:p>
            <a:r>
              <a:rPr lang="en-US" dirty="0"/>
              <a:t>Limitations and Future Work</a:t>
            </a:r>
          </a:p>
        </p:txBody>
      </p:sp>
      <p:sp>
        <p:nvSpPr>
          <p:cNvPr id="3" name="Content Placeholder 2">
            <a:extLst>
              <a:ext uri="{FF2B5EF4-FFF2-40B4-BE49-F238E27FC236}">
                <a16:creationId xmlns:a16="http://schemas.microsoft.com/office/drawing/2014/main" id="{25133CE4-3923-9741-8BB3-1D7649AD794C}"/>
              </a:ext>
            </a:extLst>
          </p:cNvPr>
          <p:cNvSpPr>
            <a:spLocks noGrp="1"/>
          </p:cNvSpPr>
          <p:nvPr>
            <p:ph idx="1"/>
          </p:nvPr>
        </p:nvSpPr>
        <p:spPr/>
        <p:txBody>
          <a:bodyPr/>
          <a:lstStyle/>
          <a:p>
            <a:r>
              <a:rPr lang="en-US" dirty="0"/>
              <a:t>Currently offers limited security provisions</a:t>
            </a:r>
          </a:p>
          <a:p>
            <a:pPr lvl="1"/>
            <a:r>
              <a:rPr lang="en-US" dirty="0"/>
              <a:t>Interfaces for device registration, discovery, and auxiliary devices could be updated</a:t>
            </a:r>
          </a:p>
          <a:p>
            <a:pPr lvl="1"/>
            <a:endParaRPr lang="en-US" dirty="0"/>
          </a:p>
          <a:p>
            <a:r>
              <a:rPr lang="en-US" dirty="0"/>
              <a:t>Task scheduler to improve QoS of edge apps by utilizing heterogeneity of edge hardware</a:t>
            </a:r>
          </a:p>
          <a:p>
            <a:endParaRPr lang="en-US" dirty="0"/>
          </a:p>
          <a:p>
            <a:r>
              <a:rPr lang="en-US" dirty="0"/>
              <a:t>Device stream routing for user-driven privacy policy enforcement </a:t>
            </a:r>
          </a:p>
          <a:p>
            <a:pPr lvl="1"/>
            <a:endParaRPr lang="en-US" dirty="0"/>
          </a:p>
          <a:p>
            <a:endParaRPr lang="en-US" dirty="0"/>
          </a:p>
        </p:txBody>
      </p:sp>
      <p:sp>
        <p:nvSpPr>
          <p:cNvPr id="4" name="Slide Number Placeholder 3">
            <a:extLst>
              <a:ext uri="{FF2B5EF4-FFF2-40B4-BE49-F238E27FC236}">
                <a16:creationId xmlns:a16="http://schemas.microsoft.com/office/drawing/2014/main" id="{E3C19AE7-B912-1B4D-800F-4983DE32B013}"/>
              </a:ext>
            </a:extLst>
          </p:cNvPr>
          <p:cNvSpPr>
            <a:spLocks noGrp="1"/>
          </p:cNvSpPr>
          <p:nvPr>
            <p:ph type="sldNum" sz="quarter" idx="12"/>
          </p:nvPr>
        </p:nvSpPr>
        <p:spPr/>
        <p:txBody>
          <a:bodyPr/>
          <a:lstStyle/>
          <a:p>
            <a:fld id="{1DC0E942-C480-E741-9E4C-34974C0F70AA}" type="slidenum">
              <a:rPr lang="en-US" smtClean="0"/>
              <a:t>41</a:t>
            </a:fld>
            <a:endParaRPr lang="en-US"/>
          </a:p>
        </p:txBody>
      </p:sp>
    </p:spTree>
    <p:custDataLst>
      <p:tags r:id="rId1"/>
    </p:custDataLst>
    <p:extLst>
      <p:ext uri="{BB962C8B-B14F-4D97-AF65-F5344CB8AC3E}">
        <p14:creationId xmlns:p14="http://schemas.microsoft.com/office/powerpoint/2010/main" val="1214150539"/>
      </p:ext>
    </p:extLst>
  </p:cSld>
  <p:clrMapOvr>
    <a:masterClrMapping/>
  </p:clrMapOvr>
  <mc:AlternateContent xmlns:mc="http://schemas.openxmlformats.org/markup-compatibility/2006" xmlns:p14="http://schemas.microsoft.com/office/powerpoint/2010/main">
    <mc:Choice Requires="p14">
      <p:transition spd="slow" p14:dur="2000" advTm="59552"/>
    </mc:Choice>
    <mc:Fallback xmlns="">
      <p:transition spd="slow" advTm="59552"/>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B07E3-FF89-5247-AA44-C94B60DD6DB4}"/>
              </a:ext>
            </a:extLst>
          </p:cNvPr>
          <p:cNvSpPr>
            <a:spLocks noGrp="1"/>
          </p:cNvSpPr>
          <p:nvPr>
            <p:ph type="title"/>
          </p:nvPr>
        </p:nvSpPr>
        <p:spPr/>
        <p:txBody>
          <a:bodyPr/>
          <a:lstStyle/>
          <a:p>
            <a:r>
              <a:rPr lang="en-US" dirty="0"/>
              <a:t>Takeaways</a:t>
            </a:r>
          </a:p>
        </p:txBody>
      </p:sp>
      <p:sp>
        <p:nvSpPr>
          <p:cNvPr id="3" name="Content Placeholder 2">
            <a:extLst>
              <a:ext uri="{FF2B5EF4-FFF2-40B4-BE49-F238E27FC236}">
                <a16:creationId xmlns:a16="http://schemas.microsoft.com/office/drawing/2014/main" id="{00D826CB-1974-B645-AD11-08B11AC2ACBD}"/>
              </a:ext>
            </a:extLst>
          </p:cNvPr>
          <p:cNvSpPr>
            <a:spLocks noGrp="1"/>
          </p:cNvSpPr>
          <p:nvPr>
            <p:ph idx="1"/>
          </p:nvPr>
        </p:nvSpPr>
        <p:spPr/>
        <p:txBody>
          <a:bodyPr/>
          <a:lstStyle/>
          <a:p>
            <a:r>
              <a:rPr lang="en-US" dirty="0"/>
              <a:t>IoT Gateways are ubiquitous and becoming increasingly performant</a:t>
            </a:r>
          </a:p>
          <a:p>
            <a:endParaRPr lang="en-US" dirty="0"/>
          </a:p>
          <a:p>
            <a:r>
              <a:rPr lang="en-US" dirty="0"/>
              <a:t>Increase their utility in the computing continuum before depending on more powerful machines</a:t>
            </a:r>
          </a:p>
          <a:p>
            <a:endParaRPr lang="en-US" dirty="0"/>
          </a:p>
          <a:p>
            <a:r>
              <a:rPr lang="en-US" dirty="0"/>
              <a:t>NexusEdge middleware a first step towards a vision to </a:t>
            </a:r>
            <a:r>
              <a:rPr lang="en-US" dirty="0">
                <a:solidFill>
                  <a:srgbClr val="00B050"/>
                </a:solidFill>
              </a:rPr>
              <a:t>democratize edge computing</a:t>
            </a:r>
          </a:p>
          <a:p>
            <a:endParaRPr lang="en-US" dirty="0"/>
          </a:p>
          <a:p>
            <a:endParaRPr lang="en-US" dirty="0"/>
          </a:p>
        </p:txBody>
      </p:sp>
      <p:sp>
        <p:nvSpPr>
          <p:cNvPr id="4" name="Slide Number Placeholder 3">
            <a:extLst>
              <a:ext uri="{FF2B5EF4-FFF2-40B4-BE49-F238E27FC236}">
                <a16:creationId xmlns:a16="http://schemas.microsoft.com/office/drawing/2014/main" id="{F6EC4078-7F61-1044-922D-2EAE63E76511}"/>
              </a:ext>
            </a:extLst>
          </p:cNvPr>
          <p:cNvSpPr>
            <a:spLocks noGrp="1"/>
          </p:cNvSpPr>
          <p:nvPr>
            <p:ph type="sldNum" sz="quarter" idx="12"/>
          </p:nvPr>
        </p:nvSpPr>
        <p:spPr/>
        <p:txBody>
          <a:bodyPr/>
          <a:lstStyle/>
          <a:p>
            <a:fld id="{1DC0E942-C480-E741-9E4C-34974C0F70AA}" type="slidenum">
              <a:rPr lang="en-US" smtClean="0"/>
              <a:t>42</a:t>
            </a:fld>
            <a:endParaRPr lang="en-US"/>
          </a:p>
        </p:txBody>
      </p:sp>
    </p:spTree>
    <p:extLst>
      <p:ext uri="{BB962C8B-B14F-4D97-AF65-F5344CB8AC3E}">
        <p14:creationId xmlns:p14="http://schemas.microsoft.com/office/powerpoint/2010/main" val="1626188358"/>
      </p:ext>
    </p:extLst>
  </p:cSld>
  <p:clrMapOvr>
    <a:masterClrMapping/>
  </p:clrMapOvr>
  <mc:AlternateContent xmlns:mc="http://schemas.openxmlformats.org/markup-compatibility/2006" xmlns:p14="http://schemas.microsoft.com/office/powerpoint/2010/main">
    <mc:Choice Requires="p14">
      <p:transition spd="slow" p14:dur="2000" advTm="43525"/>
    </mc:Choice>
    <mc:Fallback xmlns="">
      <p:transition spd="slow" advTm="43525"/>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E036-E3CD-C146-98BD-F5DE6CDF95D4}"/>
              </a:ext>
            </a:extLst>
          </p:cNvPr>
          <p:cNvSpPr>
            <a:spLocks noGrp="1"/>
          </p:cNvSpPr>
          <p:nvPr>
            <p:ph type="title"/>
          </p:nvPr>
        </p:nvSpPr>
        <p:spPr/>
        <p:txBody>
          <a:bodyPr/>
          <a:lstStyle/>
          <a:p>
            <a:pPr algn="ctr"/>
            <a:r>
              <a:rPr lang="en-US" dirty="0"/>
              <a:t>Thank You!</a:t>
            </a:r>
          </a:p>
        </p:txBody>
      </p:sp>
      <p:sp>
        <p:nvSpPr>
          <p:cNvPr id="4" name="Slide Number Placeholder 3">
            <a:extLst>
              <a:ext uri="{FF2B5EF4-FFF2-40B4-BE49-F238E27FC236}">
                <a16:creationId xmlns:a16="http://schemas.microsoft.com/office/drawing/2014/main" id="{E29DE301-A218-F948-9CCB-D0CA79AE2ED0}"/>
              </a:ext>
            </a:extLst>
          </p:cNvPr>
          <p:cNvSpPr>
            <a:spLocks noGrp="1"/>
          </p:cNvSpPr>
          <p:nvPr>
            <p:ph type="sldNum" sz="quarter" idx="12"/>
          </p:nvPr>
        </p:nvSpPr>
        <p:spPr/>
        <p:txBody>
          <a:bodyPr/>
          <a:lstStyle/>
          <a:p>
            <a:fld id="{1DC0E942-C480-E741-9E4C-34974C0F70AA}" type="slidenum">
              <a:rPr lang="en-US" smtClean="0"/>
              <a:t>43</a:t>
            </a:fld>
            <a:endParaRPr lang="en-US"/>
          </a:p>
        </p:txBody>
      </p:sp>
      <p:pic>
        <p:nvPicPr>
          <p:cNvPr id="5" name="Picture 4">
            <a:extLst>
              <a:ext uri="{FF2B5EF4-FFF2-40B4-BE49-F238E27FC236}">
                <a16:creationId xmlns:a16="http://schemas.microsoft.com/office/drawing/2014/main" id="{8418281A-3E73-B34D-8834-A6D1E440673B}"/>
              </a:ext>
            </a:extLst>
          </p:cNvPr>
          <p:cNvPicPr>
            <a:picLocks noChangeAspect="1"/>
          </p:cNvPicPr>
          <p:nvPr/>
        </p:nvPicPr>
        <p:blipFill>
          <a:blip r:embed="rId2"/>
          <a:stretch>
            <a:fillRect/>
          </a:stretch>
        </p:blipFill>
        <p:spPr>
          <a:xfrm>
            <a:off x="449156" y="2192351"/>
            <a:ext cx="5258662" cy="3575890"/>
          </a:xfrm>
          <a:prstGeom prst="rect">
            <a:avLst/>
          </a:prstGeom>
        </p:spPr>
      </p:pic>
      <p:sp>
        <p:nvSpPr>
          <p:cNvPr id="10" name="Content Placeholder 2">
            <a:extLst>
              <a:ext uri="{FF2B5EF4-FFF2-40B4-BE49-F238E27FC236}">
                <a16:creationId xmlns:a16="http://schemas.microsoft.com/office/drawing/2014/main" id="{309E3214-5A3B-1848-9E04-1908D6B3CFCE}"/>
              </a:ext>
            </a:extLst>
          </p:cNvPr>
          <p:cNvSpPr>
            <a:spLocks noGrp="1"/>
          </p:cNvSpPr>
          <p:nvPr>
            <p:ph idx="1"/>
          </p:nvPr>
        </p:nvSpPr>
        <p:spPr>
          <a:xfrm>
            <a:off x="7681931" y="1847850"/>
            <a:ext cx="3829041" cy="4351338"/>
          </a:xfrm>
        </p:spPr>
        <p:txBody>
          <a:bodyPr/>
          <a:lstStyle/>
          <a:p>
            <a:pPr marL="0" indent="0" algn="ctr">
              <a:buNone/>
            </a:pPr>
            <a:r>
              <a:rPr lang="en-US" dirty="0"/>
              <a:t>I’m on the job market! </a:t>
            </a:r>
          </a:p>
        </p:txBody>
      </p:sp>
      <p:pic>
        <p:nvPicPr>
          <p:cNvPr id="11" name="Graphic 10">
            <a:extLst>
              <a:ext uri="{FF2B5EF4-FFF2-40B4-BE49-F238E27FC236}">
                <a16:creationId xmlns:a16="http://schemas.microsoft.com/office/drawing/2014/main" id="{921D534E-6B5C-714D-AA1C-04E59EFCF00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39131" y="2427288"/>
            <a:ext cx="2990850" cy="2990850"/>
          </a:xfrm>
          <a:prstGeom prst="rect">
            <a:avLst/>
          </a:prstGeom>
        </p:spPr>
      </p:pic>
      <p:sp>
        <p:nvSpPr>
          <p:cNvPr id="12" name="TextBox 11">
            <a:extLst>
              <a:ext uri="{FF2B5EF4-FFF2-40B4-BE49-F238E27FC236}">
                <a16:creationId xmlns:a16="http://schemas.microsoft.com/office/drawing/2014/main" id="{E5C87185-1871-084A-BC51-3C8F3D466723}"/>
              </a:ext>
            </a:extLst>
          </p:cNvPr>
          <p:cNvSpPr txBox="1"/>
          <p:nvPr/>
        </p:nvSpPr>
        <p:spPr>
          <a:xfrm>
            <a:off x="8036699" y="5553075"/>
            <a:ext cx="3117905" cy="830997"/>
          </a:xfrm>
          <a:prstGeom prst="rect">
            <a:avLst/>
          </a:prstGeom>
          <a:noFill/>
        </p:spPr>
        <p:txBody>
          <a:bodyPr wrap="none" rtlCol="0">
            <a:spAutoFit/>
          </a:bodyPr>
          <a:lstStyle/>
          <a:p>
            <a:pPr algn="ctr"/>
            <a:r>
              <a:rPr lang="en-US" sz="2800" dirty="0"/>
              <a:t>Nabeel Nasir</a:t>
            </a:r>
            <a:endParaRPr lang="en-US" sz="2800" dirty="0">
              <a:hlinkClick r:id="rId5"/>
            </a:endParaRPr>
          </a:p>
          <a:p>
            <a:pPr algn="ctr"/>
            <a:r>
              <a:rPr lang="en-US" sz="2000" dirty="0">
                <a:hlinkClick r:id="rId5"/>
              </a:rPr>
              <a:t>www.cs.virginia.edu/~nn5rh</a:t>
            </a:r>
            <a:endParaRPr lang="en-US" sz="2000" dirty="0"/>
          </a:p>
        </p:txBody>
      </p:sp>
    </p:spTree>
    <p:extLst>
      <p:ext uri="{BB962C8B-B14F-4D97-AF65-F5344CB8AC3E}">
        <p14:creationId xmlns:p14="http://schemas.microsoft.com/office/powerpoint/2010/main" val="3706964536"/>
      </p:ext>
    </p:extLst>
  </p:cSld>
  <p:clrMapOvr>
    <a:masterClrMapping/>
  </p:clrMapOvr>
  <mc:AlternateContent xmlns:mc="http://schemas.openxmlformats.org/markup-compatibility/2006" xmlns:p14="http://schemas.microsoft.com/office/powerpoint/2010/main">
    <mc:Choice Requires="p14">
      <p:transition spd="slow" p14:dur="2000" advTm="9018"/>
    </mc:Choice>
    <mc:Fallback xmlns="">
      <p:transition spd="slow" advTm="901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33862B-AE34-A54B-BF8C-50C122D450CC}"/>
              </a:ext>
            </a:extLst>
          </p:cNvPr>
          <p:cNvSpPr>
            <a:spLocks noGrp="1"/>
          </p:cNvSpPr>
          <p:nvPr>
            <p:ph type="sldNum" sz="quarter" idx="12"/>
          </p:nvPr>
        </p:nvSpPr>
        <p:spPr/>
        <p:txBody>
          <a:bodyPr/>
          <a:lstStyle/>
          <a:p>
            <a:fld id="{3305D99A-AC25-4B49-B5A6-30FE598921D1}" type="slidenum">
              <a:rPr lang="en-US" smtClean="0"/>
              <a:t>5</a:t>
            </a:fld>
            <a:endParaRPr lang="en-US"/>
          </a:p>
        </p:txBody>
      </p:sp>
      <p:sp>
        <p:nvSpPr>
          <p:cNvPr id="22" name="Title 1">
            <a:extLst>
              <a:ext uri="{FF2B5EF4-FFF2-40B4-BE49-F238E27FC236}">
                <a16:creationId xmlns:a16="http://schemas.microsoft.com/office/drawing/2014/main" id="{421CE35C-701E-C140-8999-6F6C8BA3DF3B}"/>
              </a:ext>
            </a:extLst>
          </p:cNvPr>
          <p:cNvSpPr>
            <a:spLocks noGrp="1"/>
          </p:cNvSpPr>
          <p:nvPr>
            <p:ph type="title"/>
          </p:nvPr>
        </p:nvSpPr>
        <p:spPr>
          <a:xfrm>
            <a:off x="0" y="1322"/>
            <a:ext cx="12191999" cy="1325563"/>
          </a:xfrm>
        </p:spPr>
        <p:txBody>
          <a:bodyPr>
            <a:normAutofit/>
          </a:bodyPr>
          <a:lstStyle/>
          <a:p>
            <a:pPr algn="ctr"/>
            <a:r>
              <a:rPr lang="en-US" sz="3600" dirty="0"/>
              <a:t>Maximize Utility of Gateways for EC before relying on Servers</a:t>
            </a:r>
          </a:p>
        </p:txBody>
      </p:sp>
      <p:grpSp>
        <p:nvGrpSpPr>
          <p:cNvPr id="21" name="Group 20">
            <a:extLst>
              <a:ext uri="{FF2B5EF4-FFF2-40B4-BE49-F238E27FC236}">
                <a16:creationId xmlns:a16="http://schemas.microsoft.com/office/drawing/2014/main" id="{1F12C0B5-FDC3-AF46-BBD2-94667F628112}"/>
              </a:ext>
            </a:extLst>
          </p:cNvPr>
          <p:cNvGrpSpPr/>
          <p:nvPr/>
        </p:nvGrpSpPr>
        <p:grpSpPr>
          <a:xfrm>
            <a:off x="4065354" y="5174483"/>
            <a:ext cx="4995622" cy="1181867"/>
            <a:chOff x="2766786" y="5153479"/>
            <a:chExt cx="5475514" cy="1295400"/>
          </a:xfrm>
        </p:grpSpPr>
        <p:pic>
          <p:nvPicPr>
            <p:cNvPr id="23" name="Picture 22">
              <a:extLst>
                <a:ext uri="{FF2B5EF4-FFF2-40B4-BE49-F238E27FC236}">
                  <a16:creationId xmlns:a16="http://schemas.microsoft.com/office/drawing/2014/main" id="{BA1C5B17-8257-6A46-9501-AFD015C083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6786" y="5229679"/>
              <a:ext cx="1270000" cy="1143000"/>
            </a:xfrm>
            <a:prstGeom prst="rect">
              <a:avLst/>
            </a:prstGeom>
          </p:spPr>
        </p:pic>
        <p:pic>
          <p:nvPicPr>
            <p:cNvPr id="24" name="Picture 23">
              <a:extLst>
                <a:ext uri="{FF2B5EF4-FFF2-40B4-BE49-F238E27FC236}">
                  <a16:creationId xmlns:a16="http://schemas.microsoft.com/office/drawing/2014/main" id="{8F218297-99DB-AA40-BF22-85D1945D36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49700" y="5153479"/>
              <a:ext cx="4292600" cy="1295400"/>
            </a:xfrm>
            <a:prstGeom prst="rect">
              <a:avLst/>
            </a:prstGeom>
          </p:spPr>
        </p:pic>
      </p:grpSp>
      <p:pic>
        <p:nvPicPr>
          <p:cNvPr id="26" name="Picture 25">
            <a:extLst>
              <a:ext uri="{FF2B5EF4-FFF2-40B4-BE49-F238E27FC236}">
                <a16:creationId xmlns:a16="http://schemas.microsoft.com/office/drawing/2014/main" id="{F4648AA5-2E4D-3E47-8141-A33501684B12}"/>
              </a:ext>
            </a:extLst>
          </p:cNvPr>
          <p:cNvPicPr>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a:off x="5984054" y="3082247"/>
            <a:ext cx="1266190" cy="959853"/>
          </a:xfrm>
          <a:prstGeom prst="rect">
            <a:avLst/>
          </a:prstGeom>
        </p:spPr>
      </p:pic>
      <p:pic>
        <p:nvPicPr>
          <p:cNvPr id="27" name="Picture 26">
            <a:extLst>
              <a:ext uri="{FF2B5EF4-FFF2-40B4-BE49-F238E27FC236}">
                <a16:creationId xmlns:a16="http://schemas.microsoft.com/office/drawing/2014/main" id="{394EF874-9043-2644-B991-E6CFED7A3098}"/>
              </a:ext>
            </a:extLst>
          </p:cNvPr>
          <p:cNvPicPr>
            <a:picLocks noChangeAspect="1"/>
          </p:cNvPicPr>
          <p:nvPr/>
        </p:nvPicPr>
        <p:blipFill>
          <a:blip r:embed="rId7" cstate="screen">
            <a:alphaModFix/>
            <a:extLst>
              <a:ext uri="{28A0092B-C50C-407E-A947-70E740481C1C}">
                <a14:useLocalDpi xmlns:a14="http://schemas.microsoft.com/office/drawing/2010/main"/>
              </a:ext>
            </a:extLst>
          </a:blip>
          <a:stretch>
            <a:fillRect/>
          </a:stretch>
        </p:blipFill>
        <p:spPr>
          <a:xfrm>
            <a:off x="6197966" y="1689716"/>
            <a:ext cx="1041565" cy="1041565"/>
          </a:xfrm>
          <a:prstGeom prst="rect">
            <a:avLst/>
          </a:prstGeom>
        </p:spPr>
      </p:pic>
      <p:sp>
        <p:nvSpPr>
          <p:cNvPr id="28" name="TextBox 27">
            <a:extLst>
              <a:ext uri="{FF2B5EF4-FFF2-40B4-BE49-F238E27FC236}">
                <a16:creationId xmlns:a16="http://schemas.microsoft.com/office/drawing/2014/main" id="{55886C0E-8F97-614E-AE77-46EA420CEA48}"/>
              </a:ext>
            </a:extLst>
          </p:cNvPr>
          <p:cNvSpPr txBox="1"/>
          <p:nvPr/>
        </p:nvSpPr>
        <p:spPr>
          <a:xfrm>
            <a:off x="2925170" y="5543892"/>
            <a:ext cx="1140184" cy="461665"/>
          </a:xfrm>
          <a:prstGeom prst="rect">
            <a:avLst/>
          </a:prstGeom>
          <a:noFill/>
        </p:spPr>
        <p:txBody>
          <a:bodyPr wrap="none" rtlCol="0">
            <a:spAutoFit/>
          </a:bodyPr>
          <a:lstStyle/>
          <a:p>
            <a:r>
              <a:rPr lang="en-US" sz="2400" dirty="0">
                <a:solidFill>
                  <a:schemeClr val="tx1">
                    <a:lumMod val="50000"/>
                    <a:lumOff val="50000"/>
                  </a:schemeClr>
                </a:solidFill>
              </a:rPr>
              <a:t>Devices</a:t>
            </a:r>
          </a:p>
        </p:txBody>
      </p:sp>
      <p:sp>
        <p:nvSpPr>
          <p:cNvPr id="29" name="TextBox 28">
            <a:extLst>
              <a:ext uri="{FF2B5EF4-FFF2-40B4-BE49-F238E27FC236}">
                <a16:creationId xmlns:a16="http://schemas.microsoft.com/office/drawing/2014/main" id="{78D2E3A4-6075-C045-A498-1E4FC36DC7DD}"/>
              </a:ext>
            </a:extLst>
          </p:cNvPr>
          <p:cNvSpPr txBox="1"/>
          <p:nvPr/>
        </p:nvSpPr>
        <p:spPr>
          <a:xfrm>
            <a:off x="2917920" y="4401564"/>
            <a:ext cx="1389611" cy="461665"/>
          </a:xfrm>
          <a:prstGeom prst="rect">
            <a:avLst/>
          </a:prstGeom>
          <a:noFill/>
        </p:spPr>
        <p:txBody>
          <a:bodyPr wrap="none" rtlCol="0">
            <a:spAutoFit/>
          </a:bodyPr>
          <a:lstStyle/>
          <a:p>
            <a:r>
              <a:rPr lang="en-US" sz="2400" dirty="0">
                <a:solidFill>
                  <a:schemeClr val="tx1">
                    <a:lumMod val="50000"/>
                    <a:lumOff val="50000"/>
                  </a:schemeClr>
                </a:solidFill>
              </a:rPr>
              <a:t>Gateways</a:t>
            </a:r>
          </a:p>
        </p:txBody>
      </p:sp>
      <p:sp>
        <p:nvSpPr>
          <p:cNvPr id="30" name="TextBox 29">
            <a:extLst>
              <a:ext uri="{FF2B5EF4-FFF2-40B4-BE49-F238E27FC236}">
                <a16:creationId xmlns:a16="http://schemas.microsoft.com/office/drawing/2014/main" id="{B2AEE5A7-A4B9-FC47-BEAF-5A5592D77EEC}"/>
              </a:ext>
            </a:extLst>
          </p:cNvPr>
          <p:cNvSpPr txBox="1"/>
          <p:nvPr/>
        </p:nvSpPr>
        <p:spPr>
          <a:xfrm>
            <a:off x="2917920" y="3273284"/>
            <a:ext cx="1660263" cy="461665"/>
          </a:xfrm>
          <a:prstGeom prst="rect">
            <a:avLst/>
          </a:prstGeom>
          <a:noFill/>
        </p:spPr>
        <p:txBody>
          <a:bodyPr wrap="none" rtlCol="0">
            <a:spAutoFit/>
          </a:bodyPr>
          <a:lstStyle/>
          <a:p>
            <a:r>
              <a:rPr lang="en-US" sz="2400" dirty="0">
                <a:solidFill>
                  <a:schemeClr val="tx1">
                    <a:lumMod val="50000"/>
                    <a:lumOff val="50000"/>
                  </a:schemeClr>
                </a:solidFill>
              </a:rPr>
              <a:t>Edge Server</a:t>
            </a:r>
          </a:p>
        </p:txBody>
      </p:sp>
      <p:sp>
        <p:nvSpPr>
          <p:cNvPr id="31" name="TextBox 30">
            <a:extLst>
              <a:ext uri="{FF2B5EF4-FFF2-40B4-BE49-F238E27FC236}">
                <a16:creationId xmlns:a16="http://schemas.microsoft.com/office/drawing/2014/main" id="{DEDF99D2-E468-9046-99E3-DFDB0AB1A74E}"/>
              </a:ext>
            </a:extLst>
          </p:cNvPr>
          <p:cNvSpPr txBox="1"/>
          <p:nvPr/>
        </p:nvSpPr>
        <p:spPr>
          <a:xfrm>
            <a:off x="3019519" y="1979665"/>
            <a:ext cx="904415" cy="461665"/>
          </a:xfrm>
          <a:prstGeom prst="rect">
            <a:avLst/>
          </a:prstGeom>
          <a:noFill/>
        </p:spPr>
        <p:txBody>
          <a:bodyPr wrap="none" rtlCol="0">
            <a:spAutoFit/>
          </a:bodyPr>
          <a:lstStyle/>
          <a:p>
            <a:r>
              <a:rPr lang="en-US" sz="2400" dirty="0">
                <a:solidFill>
                  <a:schemeClr val="tx1">
                    <a:lumMod val="50000"/>
                    <a:lumOff val="50000"/>
                  </a:schemeClr>
                </a:solidFill>
              </a:rPr>
              <a:t>Cloud</a:t>
            </a:r>
          </a:p>
        </p:txBody>
      </p:sp>
      <p:pic>
        <p:nvPicPr>
          <p:cNvPr id="32" name="Picture 31">
            <a:extLst>
              <a:ext uri="{FF2B5EF4-FFF2-40B4-BE49-F238E27FC236}">
                <a16:creationId xmlns:a16="http://schemas.microsoft.com/office/drawing/2014/main" id="{870C7114-CD67-544E-B20C-CA40DF36F92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5840" y="3995672"/>
            <a:ext cx="1366669" cy="1161669"/>
          </a:xfrm>
          <a:prstGeom prst="rect">
            <a:avLst/>
          </a:prstGeom>
        </p:spPr>
      </p:pic>
      <p:pic>
        <p:nvPicPr>
          <p:cNvPr id="33" name="Picture 32">
            <a:extLst>
              <a:ext uri="{FF2B5EF4-FFF2-40B4-BE49-F238E27FC236}">
                <a16:creationId xmlns:a16="http://schemas.microsoft.com/office/drawing/2014/main" id="{73C66BF1-9CBA-414A-B600-62B045848FB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55998" y="3995672"/>
            <a:ext cx="1366669" cy="1161669"/>
          </a:xfrm>
          <a:prstGeom prst="rect">
            <a:avLst/>
          </a:prstGeom>
        </p:spPr>
      </p:pic>
      <p:cxnSp>
        <p:nvCxnSpPr>
          <p:cNvPr id="34" name="Straight Arrow Connector 33">
            <a:extLst>
              <a:ext uri="{FF2B5EF4-FFF2-40B4-BE49-F238E27FC236}">
                <a16:creationId xmlns:a16="http://schemas.microsoft.com/office/drawing/2014/main" id="{4449AA3E-1642-6847-92E7-8FEBB3CDD1BE}"/>
              </a:ext>
            </a:extLst>
          </p:cNvPr>
          <p:cNvCxnSpPr>
            <a:cxnSpLocks/>
          </p:cNvCxnSpPr>
          <p:nvPr/>
        </p:nvCxnSpPr>
        <p:spPr>
          <a:xfrm flipH="1">
            <a:off x="5914897" y="3636002"/>
            <a:ext cx="238166" cy="465821"/>
          </a:xfrm>
          <a:prstGeom prst="straightConnector1">
            <a:avLst/>
          </a:prstGeom>
          <a:ln w="3175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0FFEBB6-07BC-FD4B-81BE-4686106494AC}"/>
              </a:ext>
            </a:extLst>
          </p:cNvPr>
          <p:cNvCxnSpPr>
            <a:cxnSpLocks/>
          </p:cNvCxnSpPr>
          <p:nvPr/>
        </p:nvCxnSpPr>
        <p:spPr>
          <a:xfrm>
            <a:off x="7177347" y="3636002"/>
            <a:ext cx="265190" cy="465821"/>
          </a:xfrm>
          <a:prstGeom prst="straightConnector1">
            <a:avLst/>
          </a:prstGeom>
          <a:ln w="3175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76D5C02-7A8D-344A-9FDD-E2DA8B62F7C9}"/>
              </a:ext>
            </a:extLst>
          </p:cNvPr>
          <p:cNvCxnSpPr>
            <a:cxnSpLocks/>
          </p:cNvCxnSpPr>
          <p:nvPr/>
        </p:nvCxnSpPr>
        <p:spPr>
          <a:xfrm>
            <a:off x="6363001" y="4738534"/>
            <a:ext cx="608773" cy="0"/>
          </a:xfrm>
          <a:prstGeom prst="straightConnector1">
            <a:avLst/>
          </a:prstGeom>
          <a:ln w="3175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094A7228-947D-724D-9C5A-78A6CD6CA7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84054" y="2632046"/>
            <a:ext cx="1366669" cy="1161669"/>
          </a:xfrm>
          <a:prstGeom prst="rect">
            <a:avLst/>
          </a:prstGeom>
        </p:spPr>
      </p:pic>
    </p:spTree>
    <p:custDataLst>
      <p:tags r:id="rId1"/>
    </p:custDataLst>
    <p:extLst>
      <p:ext uri="{BB962C8B-B14F-4D97-AF65-F5344CB8AC3E}">
        <p14:creationId xmlns:p14="http://schemas.microsoft.com/office/powerpoint/2010/main" val="1415001845"/>
      </p:ext>
    </p:extLst>
  </p:cSld>
  <p:clrMapOvr>
    <a:masterClrMapping/>
  </p:clrMapOvr>
  <mc:AlternateContent xmlns:mc="http://schemas.openxmlformats.org/markup-compatibility/2006" xmlns:p14="http://schemas.microsoft.com/office/powerpoint/2010/main">
    <mc:Choice Requires="p14">
      <p:transition spd="slow" p14:dur="2000" advTm="46440"/>
    </mc:Choice>
    <mc:Fallback xmlns="">
      <p:transition spd="slow" advTm="464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1500"/>
                                        <p:tgtEl>
                                          <p:spTgt spid="26"/>
                                        </p:tgtEl>
                                      </p:cBhvr>
                                    </p:animEffect>
                                    <p:set>
                                      <p:cBhvr>
                                        <p:cTn id="7" dur="1" fill="hold">
                                          <p:stCondLst>
                                            <p:cond delay="1499"/>
                                          </p:stCondLst>
                                        </p:cTn>
                                        <p:tgtEl>
                                          <p:spTgt spid="26"/>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1500"/>
                                        <p:tgtEl>
                                          <p:spTgt spid="30"/>
                                        </p:tgtEl>
                                      </p:cBhvr>
                                    </p:animEffect>
                                    <p:set>
                                      <p:cBhvr>
                                        <p:cTn id="10" dur="1" fill="hold">
                                          <p:stCondLst>
                                            <p:cond delay="1499"/>
                                          </p:stCondLst>
                                        </p:cTn>
                                        <p:tgtEl>
                                          <p:spTgt spid="30"/>
                                        </p:tgtEl>
                                        <p:attrNameLst>
                                          <p:attrName>style.visibility</p:attrName>
                                        </p:attrNameLst>
                                      </p:cBhvr>
                                      <p:to>
                                        <p:strVal val="hidden"/>
                                      </p:to>
                                    </p:set>
                                  </p:childTnLst>
                                </p:cTn>
                              </p:par>
                              <p:par>
                                <p:cTn id="11" presetID="9"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dissolve">
                                      <p:cBhvr>
                                        <p:cTn id="13" dur="1500"/>
                                        <p:tgtEl>
                                          <p:spTgt spid="36"/>
                                        </p:tgtEl>
                                      </p:cBhvr>
                                    </p:animEffect>
                                  </p:childTnLst>
                                </p:cTn>
                              </p:par>
                              <p:par>
                                <p:cTn id="14" presetID="9"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dissolve">
                                      <p:cBhvr>
                                        <p:cTn id="16" dur="1500"/>
                                        <p:tgtEl>
                                          <p:spTgt spid="34"/>
                                        </p:tgtEl>
                                      </p:cBhvr>
                                    </p:animEffect>
                                  </p:childTnLst>
                                </p:cTn>
                              </p:par>
                              <p:par>
                                <p:cTn id="17" presetID="9"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dissolve">
                                      <p:cBhvr>
                                        <p:cTn id="19" dur="1500"/>
                                        <p:tgtEl>
                                          <p:spTgt spid="35"/>
                                        </p:tgtEl>
                                      </p:cBhvr>
                                    </p:animEffect>
                                  </p:childTnLst>
                                </p:cTn>
                              </p:par>
                              <p:par>
                                <p:cTn id="20" presetID="42" presetClass="path" presetSubtype="0" accel="50000" decel="50000" fill="hold" grpId="0" nodeType="withEffect">
                                  <p:stCondLst>
                                    <p:cond delay="0"/>
                                  </p:stCondLst>
                                  <p:childTnLst>
                                    <p:animMotion origin="layout" path="M -3.95833E-6 -2.96296E-6 L -3.95833E-6 -0.11365 " pathEditMode="relative" rAng="0" ptsTypes="AA">
                                      <p:cBhvr>
                                        <p:cTn id="21" dur="1500" fill="hold"/>
                                        <p:tgtEl>
                                          <p:spTgt spid="29"/>
                                        </p:tgtEl>
                                        <p:attrNameLst>
                                          <p:attrName>ppt_x</p:attrName>
                                          <p:attrName>ppt_y</p:attrName>
                                        </p:attrNameLst>
                                      </p:cBhvr>
                                      <p:rCtr x="0" y="-5694"/>
                                    </p:animMotion>
                                  </p:childTnLst>
                                </p:cTn>
                              </p:par>
                              <p:par>
                                <p:cTn id="22" presetID="9"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dissolve">
                                      <p:cBhvr>
                                        <p:cTn id="24" dur="1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99AF3-1239-B54D-9C95-6DA3BAD074BF}"/>
              </a:ext>
            </a:extLst>
          </p:cNvPr>
          <p:cNvSpPr>
            <a:spLocks noGrp="1"/>
          </p:cNvSpPr>
          <p:nvPr>
            <p:ph type="title"/>
          </p:nvPr>
        </p:nvSpPr>
        <p:spPr>
          <a:xfrm>
            <a:off x="0" y="365125"/>
            <a:ext cx="12192000" cy="1325563"/>
          </a:xfrm>
        </p:spPr>
        <p:txBody>
          <a:bodyPr>
            <a:normAutofit/>
          </a:bodyPr>
          <a:lstStyle/>
          <a:p>
            <a:pPr algn="ctr"/>
            <a:r>
              <a:rPr lang="en-US" sz="4000" dirty="0"/>
              <a:t>Gateways offer Some Advantages over Server Machines</a:t>
            </a:r>
          </a:p>
        </p:txBody>
      </p:sp>
      <p:sp>
        <p:nvSpPr>
          <p:cNvPr id="3" name="Content Placeholder 2">
            <a:extLst>
              <a:ext uri="{FF2B5EF4-FFF2-40B4-BE49-F238E27FC236}">
                <a16:creationId xmlns:a16="http://schemas.microsoft.com/office/drawing/2014/main" id="{C5475807-0C75-2743-9882-22BF4EBA19CE}"/>
              </a:ext>
            </a:extLst>
          </p:cNvPr>
          <p:cNvSpPr>
            <a:spLocks noGrp="1"/>
          </p:cNvSpPr>
          <p:nvPr>
            <p:ph idx="1"/>
          </p:nvPr>
        </p:nvSpPr>
        <p:spPr/>
        <p:txBody>
          <a:bodyPr>
            <a:normAutofit/>
          </a:bodyPr>
          <a:lstStyle/>
          <a:p>
            <a:pPr>
              <a:lnSpc>
                <a:spcPct val="150000"/>
              </a:lnSpc>
            </a:pPr>
            <a:r>
              <a:rPr lang="en-US" sz="2600" dirty="0"/>
              <a:t>Better deployment flexibility</a:t>
            </a:r>
          </a:p>
          <a:p>
            <a:pPr>
              <a:lnSpc>
                <a:spcPct val="150000"/>
              </a:lnSpc>
            </a:pPr>
            <a:r>
              <a:rPr lang="en-US" sz="2600" dirty="0"/>
              <a:t>Wireless radios to communicate with IoT devices (one hop from devices)</a:t>
            </a:r>
          </a:p>
          <a:p>
            <a:pPr>
              <a:lnSpc>
                <a:spcPct val="150000"/>
              </a:lnSpc>
            </a:pPr>
            <a:r>
              <a:rPr lang="en-US" sz="2600" dirty="0"/>
              <a:t>Substantially lower cost (servers are $1000+)</a:t>
            </a:r>
          </a:p>
          <a:p>
            <a:pPr>
              <a:lnSpc>
                <a:spcPct val="150000"/>
              </a:lnSpc>
            </a:pPr>
            <a:r>
              <a:rPr lang="en-US" sz="2600" dirty="0"/>
              <a:t>No need to streaming all data to a centralized point</a:t>
            </a:r>
          </a:p>
          <a:p>
            <a:pPr>
              <a:lnSpc>
                <a:spcPct val="150000"/>
              </a:lnSpc>
            </a:pPr>
            <a:r>
              <a:rPr lang="en-US" sz="2600" dirty="0"/>
              <a:t>Also, IoT gateways are becoming better performant</a:t>
            </a:r>
          </a:p>
        </p:txBody>
      </p:sp>
      <p:sp>
        <p:nvSpPr>
          <p:cNvPr id="4" name="Slide Number Placeholder 3">
            <a:extLst>
              <a:ext uri="{FF2B5EF4-FFF2-40B4-BE49-F238E27FC236}">
                <a16:creationId xmlns:a16="http://schemas.microsoft.com/office/drawing/2014/main" id="{7FCFB35D-D94B-3340-A657-C26698285FBE}"/>
              </a:ext>
            </a:extLst>
          </p:cNvPr>
          <p:cNvSpPr>
            <a:spLocks noGrp="1"/>
          </p:cNvSpPr>
          <p:nvPr>
            <p:ph type="sldNum" sz="quarter" idx="12"/>
          </p:nvPr>
        </p:nvSpPr>
        <p:spPr/>
        <p:txBody>
          <a:bodyPr/>
          <a:lstStyle/>
          <a:p>
            <a:fld id="{1DC0E942-C480-E741-9E4C-34974C0F70AA}" type="slidenum">
              <a:rPr lang="en-US" smtClean="0"/>
              <a:t>6</a:t>
            </a:fld>
            <a:endParaRPr lang="en-US"/>
          </a:p>
        </p:txBody>
      </p:sp>
    </p:spTree>
    <p:custDataLst>
      <p:tags r:id="rId1"/>
    </p:custDataLst>
    <p:extLst>
      <p:ext uri="{BB962C8B-B14F-4D97-AF65-F5344CB8AC3E}">
        <p14:creationId xmlns:p14="http://schemas.microsoft.com/office/powerpoint/2010/main" val="1111605156"/>
      </p:ext>
    </p:extLst>
  </p:cSld>
  <p:clrMapOvr>
    <a:masterClrMapping/>
  </p:clrMapOvr>
  <mc:AlternateContent xmlns:mc="http://schemas.openxmlformats.org/markup-compatibility/2006" xmlns:p14="http://schemas.microsoft.com/office/powerpoint/2010/main">
    <mc:Choice Requires="p14">
      <p:transition spd="slow" p14:dur="2000" advTm="72968"/>
    </mc:Choice>
    <mc:Fallback xmlns="">
      <p:transition spd="slow" advTm="72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ABDFA-A00D-FE45-B956-EA9EFF04302A}"/>
              </a:ext>
            </a:extLst>
          </p:cNvPr>
          <p:cNvSpPr>
            <a:spLocks noGrp="1"/>
          </p:cNvSpPr>
          <p:nvPr>
            <p:ph type="title"/>
          </p:nvPr>
        </p:nvSpPr>
        <p:spPr>
          <a:xfrm>
            <a:off x="328613" y="365125"/>
            <a:ext cx="11758612" cy="1325563"/>
          </a:xfrm>
        </p:spPr>
        <p:txBody>
          <a:bodyPr>
            <a:normAutofit/>
          </a:bodyPr>
          <a:lstStyle/>
          <a:p>
            <a:pPr algn="ctr"/>
            <a:r>
              <a:rPr lang="en-US" sz="3600" dirty="0"/>
              <a:t>What kind of Edge Applications can we run on these gateways?</a:t>
            </a:r>
          </a:p>
        </p:txBody>
      </p:sp>
      <p:sp>
        <p:nvSpPr>
          <p:cNvPr id="15" name="Content Placeholder 14">
            <a:extLst>
              <a:ext uri="{FF2B5EF4-FFF2-40B4-BE49-F238E27FC236}">
                <a16:creationId xmlns:a16="http://schemas.microsoft.com/office/drawing/2014/main" id="{FCF4D7B9-37E0-0A45-9B51-0DA9EC374751}"/>
              </a:ext>
            </a:extLst>
          </p:cNvPr>
          <p:cNvSpPr>
            <a:spLocks noGrp="1"/>
          </p:cNvSpPr>
          <p:nvPr>
            <p:ph idx="1"/>
          </p:nvPr>
        </p:nvSpPr>
        <p:spPr>
          <a:xfrm>
            <a:off x="6496050" y="1909762"/>
            <a:ext cx="5257800" cy="4351338"/>
          </a:xfrm>
        </p:spPr>
        <p:txBody>
          <a:bodyPr>
            <a:normAutofit/>
          </a:bodyPr>
          <a:lstStyle/>
          <a:p>
            <a:pPr marL="285750" indent="-285750">
              <a:lnSpc>
                <a:spcPct val="150000"/>
              </a:lnSpc>
            </a:pPr>
            <a:r>
              <a:rPr lang="en-US" sz="2600" dirty="0"/>
              <a:t>Suitable for:</a:t>
            </a:r>
          </a:p>
          <a:p>
            <a:pPr marL="742950" lvl="1" indent="-285750">
              <a:lnSpc>
                <a:spcPct val="150000"/>
              </a:lnSpc>
            </a:pPr>
            <a:r>
              <a:rPr lang="en-US" sz="2600" dirty="0"/>
              <a:t>Long running applications</a:t>
            </a:r>
          </a:p>
          <a:p>
            <a:pPr marL="742950" lvl="1" indent="-285750">
              <a:lnSpc>
                <a:spcPct val="150000"/>
              </a:lnSpc>
            </a:pPr>
            <a:r>
              <a:rPr lang="en-US" sz="2600" dirty="0"/>
              <a:t>Operates on streaming data</a:t>
            </a:r>
          </a:p>
          <a:p>
            <a:pPr marL="742950" lvl="1" indent="-285750">
              <a:lnSpc>
                <a:spcPct val="150000"/>
              </a:lnSpc>
            </a:pPr>
            <a:r>
              <a:rPr lang="en-US" sz="2600" dirty="0"/>
              <a:t>Low to Moderate storage</a:t>
            </a:r>
          </a:p>
          <a:p>
            <a:pPr marL="742950" lvl="1" indent="-285750">
              <a:lnSpc>
                <a:spcPct val="150000"/>
              </a:lnSpc>
            </a:pPr>
            <a:r>
              <a:rPr lang="en-US" sz="2600" dirty="0"/>
              <a:t>Low to Moderate compute</a:t>
            </a:r>
          </a:p>
        </p:txBody>
      </p:sp>
      <p:sp>
        <p:nvSpPr>
          <p:cNvPr id="3" name="Slide Number Placeholder 2">
            <a:extLst>
              <a:ext uri="{FF2B5EF4-FFF2-40B4-BE49-F238E27FC236}">
                <a16:creationId xmlns:a16="http://schemas.microsoft.com/office/drawing/2014/main" id="{C0270AF3-1609-7F45-84B7-BC0C8EDCC26D}"/>
              </a:ext>
            </a:extLst>
          </p:cNvPr>
          <p:cNvSpPr>
            <a:spLocks noGrp="1"/>
          </p:cNvSpPr>
          <p:nvPr>
            <p:ph type="sldNum" sz="quarter" idx="12"/>
          </p:nvPr>
        </p:nvSpPr>
        <p:spPr/>
        <p:txBody>
          <a:bodyPr/>
          <a:lstStyle/>
          <a:p>
            <a:fld id="{1DC0E942-C480-E741-9E4C-34974C0F70AA}" type="slidenum">
              <a:rPr lang="en-US" smtClean="0"/>
              <a:t>7</a:t>
            </a:fld>
            <a:endParaRPr lang="en-US"/>
          </a:p>
        </p:txBody>
      </p:sp>
      <p:sp>
        <p:nvSpPr>
          <p:cNvPr id="5" name="Content Placeholder 2">
            <a:extLst>
              <a:ext uri="{FF2B5EF4-FFF2-40B4-BE49-F238E27FC236}">
                <a16:creationId xmlns:a16="http://schemas.microsoft.com/office/drawing/2014/main" id="{B719BA4A-942F-B94E-A4F8-E9E65B94F6F8}"/>
              </a:ext>
            </a:extLst>
          </p:cNvPr>
          <p:cNvSpPr txBox="1">
            <a:spLocks/>
          </p:cNvSpPr>
          <p:nvPr/>
        </p:nvSpPr>
        <p:spPr>
          <a:xfrm>
            <a:off x="571500" y="1909762"/>
            <a:ext cx="55245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600" dirty="0"/>
              <a:t>Not suitable for:</a:t>
            </a:r>
          </a:p>
          <a:p>
            <a:pPr lvl="1">
              <a:lnSpc>
                <a:spcPct val="150000"/>
              </a:lnSpc>
            </a:pPr>
            <a:r>
              <a:rPr lang="en-US" sz="2600" dirty="0"/>
              <a:t>Compute-intensive </a:t>
            </a:r>
          </a:p>
          <a:p>
            <a:pPr lvl="1">
              <a:lnSpc>
                <a:spcPct val="150000"/>
              </a:lnSpc>
            </a:pPr>
            <a:r>
              <a:rPr lang="en-US" sz="2600" dirty="0"/>
              <a:t>High storage apps</a:t>
            </a:r>
          </a:p>
          <a:p>
            <a:pPr>
              <a:lnSpc>
                <a:spcPct val="150000"/>
              </a:lnSpc>
            </a:pPr>
            <a:r>
              <a:rPr lang="en-US" sz="2600" dirty="0"/>
              <a:t>Examples: Live Video Analytics, Augmented Reality</a:t>
            </a:r>
          </a:p>
          <a:p>
            <a:endParaRPr lang="en-US" sz="2600" b="1" dirty="0"/>
          </a:p>
        </p:txBody>
      </p:sp>
    </p:spTree>
    <p:custDataLst>
      <p:tags r:id="rId1"/>
    </p:custDataLst>
    <p:extLst>
      <p:ext uri="{BB962C8B-B14F-4D97-AF65-F5344CB8AC3E}">
        <p14:creationId xmlns:p14="http://schemas.microsoft.com/office/powerpoint/2010/main" val="899638252"/>
      </p:ext>
    </p:extLst>
  </p:cSld>
  <p:clrMapOvr>
    <a:masterClrMapping/>
  </p:clrMapOvr>
  <mc:AlternateContent xmlns:mc="http://schemas.openxmlformats.org/markup-compatibility/2006" xmlns:p14="http://schemas.microsoft.com/office/powerpoint/2010/main">
    <mc:Choice Requires="p14">
      <p:transition spd="slow" p14:dur="2000" advTm="65651"/>
    </mc:Choice>
    <mc:Fallback xmlns="">
      <p:transition spd="slow" advTm="656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dissolve">
                                      <p:cBhvr>
                                        <p:cTn id="10" dur="500"/>
                                        <p:tgtEl>
                                          <p:spTgt spid="15">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dissolve">
                                      <p:cBhvr>
                                        <p:cTn id="13" dur="500"/>
                                        <p:tgtEl>
                                          <p:spTgt spid="15">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5">
                                            <p:txEl>
                                              <p:pRg st="3" end="3"/>
                                            </p:txEl>
                                          </p:spTgt>
                                        </p:tgtEl>
                                        <p:attrNameLst>
                                          <p:attrName>style.visibility</p:attrName>
                                        </p:attrNameLst>
                                      </p:cBhvr>
                                      <p:to>
                                        <p:strVal val="visible"/>
                                      </p:to>
                                    </p:set>
                                    <p:animEffect transition="in" filter="dissolve">
                                      <p:cBhvr>
                                        <p:cTn id="16" dur="500"/>
                                        <p:tgtEl>
                                          <p:spTgt spid="15">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animEffect transition="in" filter="dissolve">
                                      <p:cBhvr>
                                        <p:cTn id="19"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ABDFA-A00D-FE45-B956-EA9EFF04302A}"/>
              </a:ext>
            </a:extLst>
          </p:cNvPr>
          <p:cNvSpPr>
            <a:spLocks noGrp="1"/>
          </p:cNvSpPr>
          <p:nvPr>
            <p:ph type="title"/>
          </p:nvPr>
        </p:nvSpPr>
        <p:spPr>
          <a:xfrm>
            <a:off x="838200" y="319242"/>
            <a:ext cx="10515600" cy="1325563"/>
          </a:xfrm>
        </p:spPr>
        <p:txBody>
          <a:bodyPr>
            <a:normAutofit/>
          </a:bodyPr>
          <a:lstStyle/>
          <a:p>
            <a:pPr algn="ctr"/>
            <a:r>
              <a:rPr lang="en-US" sz="3600" dirty="0"/>
              <a:t>Machine Learning at the Edge</a:t>
            </a:r>
          </a:p>
        </p:txBody>
      </p:sp>
      <p:sp>
        <p:nvSpPr>
          <p:cNvPr id="3" name="Slide Number Placeholder 2">
            <a:extLst>
              <a:ext uri="{FF2B5EF4-FFF2-40B4-BE49-F238E27FC236}">
                <a16:creationId xmlns:a16="http://schemas.microsoft.com/office/drawing/2014/main" id="{C0270AF3-1609-7F45-84B7-BC0C8EDCC26D}"/>
              </a:ext>
            </a:extLst>
          </p:cNvPr>
          <p:cNvSpPr>
            <a:spLocks noGrp="1"/>
          </p:cNvSpPr>
          <p:nvPr>
            <p:ph type="sldNum" sz="quarter" idx="12"/>
          </p:nvPr>
        </p:nvSpPr>
        <p:spPr/>
        <p:txBody>
          <a:bodyPr/>
          <a:lstStyle/>
          <a:p>
            <a:fld id="{1DC0E942-C480-E741-9E4C-34974C0F70AA}" type="slidenum">
              <a:rPr lang="en-US" smtClean="0"/>
              <a:t>8</a:t>
            </a:fld>
            <a:endParaRPr lang="en-US"/>
          </a:p>
        </p:txBody>
      </p:sp>
      <p:sp>
        <p:nvSpPr>
          <p:cNvPr id="12" name="TextBox 11">
            <a:extLst>
              <a:ext uri="{FF2B5EF4-FFF2-40B4-BE49-F238E27FC236}">
                <a16:creationId xmlns:a16="http://schemas.microsoft.com/office/drawing/2014/main" id="{7339A776-980A-2842-BF87-6095D72B8582}"/>
              </a:ext>
            </a:extLst>
          </p:cNvPr>
          <p:cNvSpPr txBox="1"/>
          <p:nvPr/>
        </p:nvSpPr>
        <p:spPr>
          <a:xfrm>
            <a:off x="8009344" y="4722361"/>
            <a:ext cx="2296526" cy="400110"/>
          </a:xfrm>
          <a:prstGeom prst="rect">
            <a:avLst/>
          </a:prstGeom>
          <a:noFill/>
        </p:spPr>
        <p:txBody>
          <a:bodyPr wrap="none" rtlCol="0">
            <a:spAutoFit/>
          </a:bodyPr>
          <a:lstStyle/>
          <a:p>
            <a:r>
              <a:rPr lang="en-US" sz="2000" dirty="0"/>
              <a:t>Object Detection [2]</a:t>
            </a:r>
          </a:p>
        </p:txBody>
      </p:sp>
      <p:pic>
        <p:nvPicPr>
          <p:cNvPr id="14" name="Picture 13">
            <a:extLst>
              <a:ext uri="{FF2B5EF4-FFF2-40B4-BE49-F238E27FC236}">
                <a16:creationId xmlns:a16="http://schemas.microsoft.com/office/drawing/2014/main" id="{40F1C220-9DB7-0740-B538-6E2C336DCB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818088"/>
            <a:ext cx="4695415" cy="2442459"/>
          </a:xfrm>
          <a:prstGeom prst="rect">
            <a:avLst/>
          </a:prstGeom>
        </p:spPr>
      </p:pic>
      <p:sp>
        <p:nvSpPr>
          <p:cNvPr id="4" name="TextBox 3">
            <a:extLst>
              <a:ext uri="{FF2B5EF4-FFF2-40B4-BE49-F238E27FC236}">
                <a16:creationId xmlns:a16="http://schemas.microsoft.com/office/drawing/2014/main" id="{767B5CD7-0667-3C42-8A21-5D3257A8AAEC}"/>
              </a:ext>
            </a:extLst>
          </p:cNvPr>
          <p:cNvSpPr txBox="1"/>
          <p:nvPr/>
        </p:nvSpPr>
        <p:spPr>
          <a:xfrm>
            <a:off x="1733251" y="4722361"/>
            <a:ext cx="2788199" cy="400110"/>
          </a:xfrm>
          <a:prstGeom prst="rect">
            <a:avLst/>
          </a:prstGeom>
          <a:noFill/>
        </p:spPr>
        <p:txBody>
          <a:bodyPr wrap="none" rtlCol="0">
            <a:spAutoFit/>
          </a:bodyPr>
          <a:lstStyle/>
          <a:p>
            <a:r>
              <a:rPr lang="en-US" sz="2000" dirty="0"/>
              <a:t>Elderly Fall Detection [1] </a:t>
            </a:r>
          </a:p>
        </p:txBody>
      </p:sp>
      <p:sp>
        <p:nvSpPr>
          <p:cNvPr id="11" name="TextBox 10">
            <a:extLst>
              <a:ext uri="{FF2B5EF4-FFF2-40B4-BE49-F238E27FC236}">
                <a16:creationId xmlns:a16="http://schemas.microsoft.com/office/drawing/2014/main" id="{C5101794-9930-D243-B3FD-C3352DB1BE64}"/>
              </a:ext>
            </a:extLst>
          </p:cNvPr>
          <p:cNvSpPr txBox="1"/>
          <p:nvPr/>
        </p:nvSpPr>
        <p:spPr>
          <a:xfrm>
            <a:off x="290286" y="5977759"/>
            <a:ext cx="11901487" cy="880241"/>
          </a:xfrm>
          <a:prstGeom prst="rect">
            <a:avLst/>
          </a:prstGeom>
          <a:noFill/>
        </p:spPr>
        <p:txBody>
          <a:bodyPr wrap="square" rtlCol="0">
            <a:spAutoFit/>
          </a:bodyPr>
          <a:lstStyle/>
          <a:p>
            <a:pPr>
              <a:lnSpc>
                <a:spcPts val="2100"/>
              </a:lnSpc>
            </a:pPr>
            <a:r>
              <a:rPr lang="en-US" sz="1400" dirty="0">
                <a:solidFill>
                  <a:schemeClr val="tx1">
                    <a:lumMod val="50000"/>
                    <a:lumOff val="50000"/>
                  </a:schemeClr>
                </a:solidFill>
              </a:rPr>
              <a:t>[1] Hsu et al. “</a:t>
            </a:r>
            <a:r>
              <a:rPr lang="en-US" sz="1400" dirty="0" err="1">
                <a:solidFill>
                  <a:schemeClr val="tx1">
                    <a:lumMod val="50000"/>
                    <a:lumOff val="50000"/>
                  </a:schemeClr>
                </a:solidFill>
              </a:rPr>
              <a:t>Fallcare</a:t>
            </a:r>
            <a:r>
              <a:rPr lang="en-US" sz="1400" dirty="0">
                <a:solidFill>
                  <a:schemeClr val="tx1">
                    <a:lumMod val="50000"/>
                    <a:lumOff val="50000"/>
                  </a:schemeClr>
                </a:solidFill>
              </a:rPr>
              <a:t>+: An </a:t>
            </a:r>
            <a:r>
              <a:rPr lang="en-US" sz="1400" dirty="0" err="1">
                <a:solidFill>
                  <a:schemeClr val="tx1">
                    <a:lumMod val="50000"/>
                    <a:lumOff val="50000"/>
                  </a:schemeClr>
                </a:solidFill>
              </a:rPr>
              <a:t>iot</a:t>
            </a:r>
            <a:r>
              <a:rPr lang="en-US" sz="1400" dirty="0">
                <a:solidFill>
                  <a:schemeClr val="tx1">
                    <a:lumMod val="50000"/>
                    <a:lumOff val="50000"/>
                  </a:schemeClr>
                </a:solidFill>
              </a:rPr>
              <a:t> surveillance system for fall detection”, IEEE International conference on applied system innovation (ICASI), 2017.</a:t>
            </a:r>
          </a:p>
          <a:p>
            <a:pPr>
              <a:lnSpc>
                <a:spcPts val="2100"/>
              </a:lnSpc>
            </a:pPr>
            <a:r>
              <a:rPr lang="en-US" sz="1400" dirty="0">
                <a:solidFill>
                  <a:schemeClr val="tx1">
                    <a:lumMod val="50000"/>
                    <a:lumOff val="50000"/>
                  </a:schemeClr>
                </a:solidFill>
              </a:rPr>
              <a:t>[2] S. Tuli et al. “</a:t>
            </a:r>
            <a:r>
              <a:rPr lang="en-US" sz="1400" dirty="0" err="1">
                <a:solidFill>
                  <a:schemeClr val="tx1">
                    <a:lumMod val="50000"/>
                    <a:lumOff val="50000"/>
                  </a:schemeClr>
                </a:solidFill>
              </a:rPr>
              <a:t>Edgelens</a:t>
            </a:r>
            <a:r>
              <a:rPr lang="en-US" sz="1400" dirty="0">
                <a:solidFill>
                  <a:schemeClr val="tx1">
                    <a:lumMod val="50000"/>
                    <a:lumOff val="50000"/>
                  </a:schemeClr>
                </a:solidFill>
              </a:rPr>
              <a:t>: Deep learning based object detection in integrated </a:t>
            </a:r>
            <a:r>
              <a:rPr lang="en-US" sz="1400" dirty="0" err="1">
                <a:solidFill>
                  <a:schemeClr val="tx1">
                    <a:lumMod val="50000"/>
                    <a:lumOff val="50000"/>
                  </a:schemeClr>
                </a:solidFill>
              </a:rPr>
              <a:t>iot</a:t>
            </a:r>
            <a:r>
              <a:rPr lang="en-US" sz="1400" dirty="0">
                <a:solidFill>
                  <a:schemeClr val="tx1">
                    <a:lumMod val="50000"/>
                    <a:lumOff val="50000"/>
                  </a:schemeClr>
                </a:solidFill>
              </a:rPr>
              <a:t>, fog and cloud computing environments”, IEEE ISCON, 2019. </a:t>
            </a:r>
          </a:p>
          <a:p>
            <a:pPr>
              <a:lnSpc>
                <a:spcPts val="2100"/>
              </a:lnSpc>
            </a:pPr>
            <a:endParaRPr lang="en-US" sz="1400" dirty="0">
              <a:solidFill>
                <a:schemeClr val="tx1">
                  <a:lumMod val="50000"/>
                  <a:lumOff val="50000"/>
                </a:schemeClr>
              </a:solidFill>
            </a:endParaRPr>
          </a:p>
        </p:txBody>
      </p:sp>
      <p:pic>
        <p:nvPicPr>
          <p:cNvPr id="6" name="Picture 5">
            <a:extLst>
              <a:ext uri="{FF2B5EF4-FFF2-40B4-BE49-F238E27FC236}">
                <a16:creationId xmlns:a16="http://schemas.microsoft.com/office/drawing/2014/main" id="{C8A337EA-5A66-F543-AAB3-01DC279CF7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0989" y="1818088"/>
            <a:ext cx="3967925" cy="2428026"/>
          </a:xfrm>
          <a:prstGeom prst="rect">
            <a:avLst/>
          </a:prstGeom>
        </p:spPr>
      </p:pic>
    </p:spTree>
    <p:extLst>
      <p:ext uri="{BB962C8B-B14F-4D97-AF65-F5344CB8AC3E}">
        <p14:creationId xmlns:p14="http://schemas.microsoft.com/office/powerpoint/2010/main" val="1368745570"/>
      </p:ext>
    </p:extLst>
  </p:cSld>
  <p:clrMapOvr>
    <a:masterClrMapping/>
  </p:clrMapOvr>
  <mc:AlternateContent xmlns:mc="http://schemas.openxmlformats.org/markup-compatibility/2006" xmlns:p14="http://schemas.microsoft.com/office/powerpoint/2010/main">
    <mc:Choice Requires="p14">
      <p:transition spd="slow" p14:dur="2000" advTm="18457"/>
    </mc:Choice>
    <mc:Fallback xmlns="">
      <p:transition spd="slow" advTm="1845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ABDFA-A00D-FE45-B956-EA9EFF04302A}"/>
              </a:ext>
            </a:extLst>
          </p:cNvPr>
          <p:cNvSpPr>
            <a:spLocks noGrp="1"/>
          </p:cNvSpPr>
          <p:nvPr>
            <p:ph type="title"/>
          </p:nvPr>
        </p:nvSpPr>
        <p:spPr>
          <a:xfrm>
            <a:off x="838200" y="0"/>
            <a:ext cx="10515600" cy="1325563"/>
          </a:xfrm>
        </p:spPr>
        <p:txBody>
          <a:bodyPr>
            <a:normAutofit/>
          </a:bodyPr>
          <a:lstStyle/>
          <a:p>
            <a:pPr algn="ctr"/>
            <a:r>
              <a:rPr lang="en-US" sz="3600" dirty="0"/>
              <a:t>Large Scale Sensing and Actuating</a:t>
            </a:r>
          </a:p>
        </p:txBody>
      </p:sp>
      <p:sp>
        <p:nvSpPr>
          <p:cNvPr id="3" name="Slide Number Placeholder 2">
            <a:extLst>
              <a:ext uri="{FF2B5EF4-FFF2-40B4-BE49-F238E27FC236}">
                <a16:creationId xmlns:a16="http://schemas.microsoft.com/office/drawing/2014/main" id="{C0270AF3-1609-7F45-84B7-BC0C8EDCC26D}"/>
              </a:ext>
            </a:extLst>
          </p:cNvPr>
          <p:cNvSpPr>
            <a:spLocks noGrp="1"/>
          </p:cNvSpPr>
          <p:nvPr>
            <p:ph type="sldNum" sz="quarter" idx="12"/>
          </p:nvPr>
        </p:nvSpPr>
        <p:spPr/>
        <p:txBody>
          <a:bodyPr/>
          <a:lstStyle/>
          <a:p>
            <a:fld id="{1DC0E942-C480-E741-9E4C-34974C0F70AA}" type="slidenum">
              <a:rPr lang="en-US" smtClean="0"/>
              <a:t>9</a:t>
            </a:fld>
            <a:endParaRPr lang="en-US"/>
          </a:p>
        </p:txBody>
      </p:sp>
      <p:sp>
        <p:nvSpPr>
          <p:cNvPr id="12" name="TextBox 11">
            <a:extLst>
              <a:ext uri="{FF2B5EF4-FFF2-40B4-BE49-F238E27FC236}">
                <a16:creationId xmlns:a16="http://schemas.microsoft.com/office/drawing/2014/main" id="{7339A776-980A-2842-BF87-6095D72B8582}"/>
              </a:ext>
            </a:extLst>
          </p:cNvPr>
          <p:cNvSpPr txBox="1"/>
          <p:nvPr/>
        </p:nvSpPr>
        <p:spPr>
          <a:xfrm>
            <a:off x="6502399" y="4537552"/>
            <a:ext cx="5224916" cy="400110"/>
          </a:xfrm>
          <a:prstGeom prst="rect">
            <a:avLst/>
          </a:prstGeom>
          <a:noFill/>
        </p:spPr>
        <p:txBody>
          <a:bodyPr wrap="square" rtlCol="0">
            <a:spAutoFit/>
          </a:bodyPr>
          <a:lstStyle/>
          <a:p>
            <a:pPr algn="ctr"/>
            <a:r>
              <a:rPr lang="en-US" sz="2000" dirty="0"/>
              <a:t>Occupancy based Building Energy Forecasting [6]</a:t>
            </a:r>
          </a:p>
        </p:txBody>
      </p:sp>
      <p:sp>
        <p:nvSpPr>
          <p:cNvPr id="4" name="TextBox 3">
            <a:extLst>
              <a:ext uri="{FF2B5EF4-FFF2-40B4-BE49-F238E27FC236}">
                <a16:creationId xmlns:a16="http://schemas.microsoft.com/office/drawing/2014/main" id="{767B5CD7-0667-3C42-8A21-5D3257A8AAEC}"/>
              </a:ext>
            </a:extLst>
          </p:cNvPr>
          <p:cNvSpPr txBox="1"/>
          <p:nvPr/>
        </p:nvSpPr>
        <p:spPr>
          <a:xfrm>
            <a:off x="1405193" y="4537552"/>
            <a:ext cx="4015073" cy="400110"/>
          </a:xfrm>
          <a:prstGeom prst="rect">
            <a:avLst/>
          </a:prstGeom>
          <a:noFill/>
        </p:spPr>
        <p:txBody>
          <a:bodyPr wrap="none" rtlCol="0">
            <a:spAutoFit/>
          </a:bodyPr>
          <a:lstStyle/>
          <a:p>
            <a:r>
              <a:rPr lang="en-US" sz="2000" dirty="0"/>
              <a:t>Distributed Soil Moisture Control [5] </a:t>
            </a:r>
          </a:p>
        </p:txBody>
      </p:sp>
      <p:sp>
        <p:nvSpPr>
          <p:cNvPr id="11" name="TextBox 10">
            <a:extLst>
              <a:ext uri="{FF2B5EF4-FFF2-40B4-BE49-F238E27FC236}">
                <a16:creationId xmlns:a16="http://schemas.microsoft.com/office/drawing/2014/main" id="{C5101794-9930-D243-B3FD-C3352DB1BE64}"/>
              </a:ext>
            </a:extLst>
          </p:cNvPr>
          <p:cNvSpPr txBox="1"/>
          <p:nvPr/>
        </p:nvSpPr>
        <p:spPr>
          <a:xfrm>
            <a:off x="145256" y="5956765"/>
            <a:ext cx="11901487" cy="610936"/>
          </a:xfrm>
          <a:prstGeom prst="rect">
            <a:avLst/>
          </a:prstGeom>
          <a:noFill/>
        </p:spPr>
        <p:txBody>
          <a:bodyPr wrap="square" rtlCol="0">
            <a:spAutoFit/>
          </a:bodyPr>
          <a:lstStyle/>
          <a:p>
            <a:pPr>
              <a:lnSpc>
                <a:spcPts val="2100"/>
              </a:lnSpc>
            </a:pPr>
            <a:r>
              <a:rPr lang="en-US" sz="1400" dirty="0">
                <a:solidFill>
                  <a:schemeClr val="tx1">
                    <a:lumMod val="50000"/>
                    <a:lumOff val="50000"/>
                  </a:schemeClr>
                </a:solidFill>
              </a:rPr>
              <a:t>[5] </a:t>
            </a:r>
            <a:r>
              <a:rPr lang="en-US" sz="1400" dirty="0" err="1">
                <a:solidFill>
                  <a:schemeClr val="tx1">
                    <a:lumMod val="50000"/>
                    <a:lumOff val="50000"/>
                  </a:schemeClr>
                </a:solidFill>
              </a:rPr>
              <a:t>D.A.Winkler</a:t>
            </a:r>
            <a:r>
              <a:rPr lang="en-US" sz="1400" dirty="0">
                <a:solidFill>
                  <a:schemeClr val="tx1">
                    <a:lumMod val="50000"/>
                    <a:lumOff val="50000"/>
                  </a:schemeClr>
                </a:solidFill>
              </a:rPr>
              <a:t> et al. “Wisdom: watering intelligently at scale with distributed optimization and modeling,” ACM </a:t>
            </a:r>
            <a:r>
              <a:rPr lang="en-US" sz="1400" dirty="0" err="1">
                <a:solidFill>
                  <a:schemeClr val="tx1">
                    <a:lumMod val="50000"/>
                    <a:lumOff val="50000"/>
                  </a:schemeClr>
                </a:solidFill>
              </a:rPr>
              <a:t>SenSys</a:t>
            </a:r>
            <a:r>
              <a:rPr lang="en-US" sz="1400" dirty="0">
                <a:solidFill>
                  <a:schemeClr val="tx1">
                    <a:lumMod val="50000"/>
                    <a:lumOff val="50000"/>
                  </a:schemeClr>
                </a:solidFill>
              </a:rPr>
              <a:t>, 2019. </a:t>
            </a:r>
          </a:p>
          <a:p>
            <a:pPr>
              <a:lnSpc>
                <a:spcPts val="2100"/>
              </a:lnSpc>
            </a:pPr>
            <a:r>
              <a:rPr lang="en-US" sz="1400" dirty="0">
                <a:solidFill>
                  <a:schemeClr val="tx1">
                    <a:lumMod val="50000"/>
                    <a:lumOff val="50000"/>
                  </a:schemeClr>
                </a:solidFill>
              </a:rPr>
              <a:t>[6] Y. Tang et al. “Establishment of enhanced load modeling by correlating with occupancy information,” IEEE Transactions on Smart Grid, 2019. </a:t>
            </a:r>
          </a:p>
        </p:txBody>
      </p:sp>
      <p:pic>
        <p:nvPicPr>
          <p:cNvPr id="8" name="Picture 7">
            <a:extLst>
              <a:ext uri="{FF2B5EF4-FFF2-40B4-BE49-F238E27FC236}">
                <a16:creationId xmlns:a16="http://schemas.microsoft.com/office/drawing/2014/main" id="{77792CE4-AF1F-B046-9CB8-7BADB21A9F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974" y="1695563"/>
            <a:ext cx="4605401" cy="2618757"/>
          </a:xfrm>
          <a:prstGeom prst="rect">
            <a:avLst/>
          </a:prstGeom>
        </p:spPr>
      </p:pic>
      <p:pic>
        <p:nvPicPr>
          <p:cNvPr id="18" name="Picture 17">
            <a:extLst>
              <a:ext uri="{FF2B5EF4-FFF2-40B4-BE49-F238E27FC236}">
                <a16:creationId xmlns:a16="http://schemas.microsoft.com/office/drawing/2014/main" id="{B4F1FBA7-120F-DB44-BBB5-719D9B2E5F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20"/>
          <a:stretch/>
        </p:blipFill>
        <p:spPr>
          <a:xfrm>
            <a:off x="7553745" y="1734520"/>
            <a:ext cx="3800055" cy="2579800"/>
          </a:xfrm>
          <a:prstGeom prst="rect">
            <a:avLst/>
          </a:prstGeom>
        </p:spPr>
      </p:pic>
    </p:spTree>
    <p:extLst>
      <p:ext uri="{BB962C8B-B14F-4D97-AF65-F5344CB8AC3E}">
        <p14:creationId xmlns:p14="http://schemas.microsoft.com/office/powerpoint/2010/main" val="1432607730"/>
      </p:ext>
    </p:extLst>
  </p:cSld>
  <p:clrMapOvr>
    <a:masterClrMapping/>
  </p:clrMapOvr>
  <mc:AlternateContent xmlns:mc="http://schemas.openxmlformats.org/markup-compatibility/2006" xmlns:p14="http://schemas.microsoft.com/office/powerpoint/2010/main">
    <mc:Choice Requires="p14">
      <p:transition spd="slow" p14:dur="2000" advTm="26298"/>
    </mc:Choice>
    <mc:Fallback xmlns="">
      <p:transition spd="slow" advTm="26298"/>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4.6|18.5"/>
</p:tagLst>
</file>

<file path=ppt/tags/tag10.xml><?xml version="1.0" encoding="utf-8"?>
<p:tagLst xmlns:a="http://schemas.openxmlformats.org/drawingml/2006/main" xmlns:r="http://schemas.openxmlformats.org/officeDocument/2006/relationships" xmlns:p="http://schemas.openxmlformats.org/presentationml/2006/main">
  <p:tag name="TIMING" val="|9.3"/>
</p:tagLst>
</file>

<file path=ppt/tags/tag11.xml><?xml version="1.0" encoding="utf-8"?>
<p:tagLst xmlns:a="http://schemas.openxmlformats.org/drawingml/2006/main" xmlns:r="http://schemas.openxmlformats.org/officeDocument/2006/relationships" xmlns:p="http://schemas.openxmlformats.org/presentationml/2006/main">
  <p:tag name="TIMING" val="|39.2|22.1"/>
</p:tagLst>
</file>

<file path=ppt/tags/tag12.xml><?xml version="1.0" encoding="utf-8"?>
<p:tagLst xmlns:a="http://schemas.openxmlformats.org/drawingml/2006/main" xmlns:r="http://schemas.openxmlformats.org/officeDocument/2006/relationships" xmlns:p="http://schemas.openxmlformats.org/presentationml/2006/main">
  <p:tag name="TIMING" val="|21.7"/>
</p:tagLst>
</file>

<file path=ppt/tags/tag13.xml><?xml version="1.0" encoding="utf-8"?>
<p:tagLst xmlns:a="http://schemas.openxmlformats.org/drawingml/2006/main" xmlns:r="http://schemas.openxmlformats.org/officeDocument/2006/relationships" xmlns:p="http://schemas.openxmlformats.org/presentationml/2006/main">
  <p:tag name="TIMING" val="|10|41|14.9"/>
</p:tagLst>
</file>

<file path=ppt/tags/tag14.xml><?xml version="1.0" encoding="utf-8"?>
<p:tagLst xmlns:a="http://schemas.openxmlformats.org/drawingml/2006/main" xmlns:r="http://schemas.openxmlformats.org/officeDocument/2006/relationships" xmlns:p="http://schemas.openxmlformats.org/presentationml/2006/main">
  <p:tag name="TIMING" val="|10.9|8.1"/>
</p:tagLst>
</file>

<file path=ppt/tags/tag15.xml><?xml version="1.0" encoding="utf-8"?>
<p:tagLst xmlns:a="http://schemas.openxmlformats.org/drawingml/2006/main" xmlns:r="http://schemas.openxmlformats.org/officeDocument/2006/relationships" xmlns:p="http://schemas.openxmlformats.org/presentationml/2006/main">
  <p:tag name="TIMING" val="|16.4|0.9|25.8|20.2|7.1|4.4|1.6|8.7"/>
</p:tagLst>
</file>

<file path=ppt/tags/tag16.xml><?xml version="1.0" encoding="utf-8"?>
<p:tagLst xmlns:a="http://schemas.openxmlformats.org/drawingml/2006/main" xmlns:r="http://schemas.openxmlformats.org/officeDocument/2006/relationships" xmlns:p="http://schemas.openxmlformats.org/presentationml/2006/main">
  <p:tag name="TIMING" val="|12.3|1.5|9.5"/>
</p:tagLst>
</file>

<file path=ppt/tags/tag17.xml><?xml version="1.0" encoding="utf-8"?>
<p:tagLst xmlns:a="http://schemas.openxmlformats.org/drawingml/2006/main" xmlns:r="http://schemas.openxmlformats.org/officeDocument/2006/relationships" xmlns:p="http://schemas.openxmlformats.org/presentationml/2006/main">
  <p:tag name="TIMING" val="|9.4|6.2|0.7|0.9"/>
</p:tagLst>
</file>

<file path=ppt/tags/tag18.xml><?xml version="1.0" encoding="utf-8"?>
<p:tagLst xmlns:a="http://schemas.openxmlformats.org/drawingml/2006/main" xmlns:r="http://schemas.openxmlformats.org/officeDocument/2006/relationships" xmlns:p="http://schemas.openxmlformats.org/presentationml/2006/main">
  <p:tag name="TIMING" val="|1.4|13.9|7.1"/>
</p:tagLst>
</file>

<file path=ppt/tags/tag19.xml><?xml version="1.0" encoding="utf-8"?>
<p:tagLst xmlns:a="http://schemas.openxmlformats.org/drawingml/2006/main" xmlns:r="http://schemas.openxmlformats.org/officeDocument/2006/relationships" xmlns:p="http://schemas.openxmlformats.org/presentationml/2006/main">
  <p:tag name="TIMING" val="|1.5|1.3|47.2"/>
</p:tagLst>
</file>

<file path=ppt/tags/tag2.xml><?xml version="1.0" encoding="utf-8"?>
<p:tagLst xmlns:a="http://schemas.openxmlformats.org/drawingml/2006/main" xmlns:r="http://schemas.openxmlformats.org/officeDocument/2006/relationships" xmlns:p="http://schemas.openxmlformats.org/presentationml/2006/main">
  <p:tag name="TIMING" val="|33.6"/>
</p:tagLst>
</file>

<file path=ppt/tags/tag20.xml><?xml version="1.0" encoding="utf-8"?>
<p:tagLst xmlns:a="http://schemas.openxmlformats.org/drawingml/2006/main" xmlns:r="http://schemas.openxmlformats.org/officeDocument/2006/relationships" xmlns:p="http://schemas.openxmlformats.org/presentationml/2006/main">
  <p:tag name="TIMING" val="|1.7|22.4"/>
</p:tagLst>
</file>

<file path=ppt/tags/tag3.xml><?xml version="1.0" encoding="utf-8"?>
<p:tagLst xmlns:a="http://schemas.openxmlformats.org/drawingml/2006/main" xmlns:r="http://schemas.openxmlformats.org/officeDocument/2006/relationships" xmlns:p="http://schemas.openxmlformats.org/presentationml/2006/main">
  <p:tag name="TIMING" val="|28.2|7.8|23.3"/>
</p:tagLst>
</file>

<file path=ppt/tags/tag4.xml><?xml version="1.0" encoding="utf-8"?>
<p:tagLst xmlns:a="http://schemas.openxmlformats.org/drawingml/2006/main" xmlns:r="http://schemas.openxmlformats.org/officeDocument/2006/relationships" xmlns:p="http://schemas.openxmlformats.org/presentationml/2006/main">
  <p:tag name="TIMING" val="|24.9"/>
</p:tagLst>
</file>

<file path=ppt/tags/tag5.xml><?xml version="1.0" encoding="utf-8"?>
<p:tagLst xmlns:a="http://schemas.openxmlformats.org/drawingml/2006/main" xmlns:r="http://schemas.openxmlformats.org/officeDocument/2006/relationships" xmlns:p="http://schemas.openxmlformats.org/presentationml/2006/main">
  <p:tag name="TIMING" val="|10.1|10.9|9.2|31.3"/>
</p:tagLst>
</file>

<file path=ppt/tags/tag6.xml><?xml version="1.0" encoding="utf-8"?>
<p:tagLst xmlns:a="http://schemas.openxmlformats.org/drawingml/2006/main" xmlns:r="http://schemas.openxmlformats.org/officeDocument/2006/relationships" xmlns:p="http://schemas.openxmlformats.org/presentationml/2006/main">
  <p:tag name="TIMING" val="|29.8"/>
</p:tagLst>
</file>

<file path=ppt/tags/tag7.xml><?xml version="1.0" encoding="utf-8"?>
<p:tagLst xmlns:a="http://schemas.openxmlformats.org/drawingml/2006/main" xmlns:r="http://schemas.openxmlformats.org/officeDocument/2006/relationships" xmlns:p="http://schemas.openxmlformats.org/presentationml/2006/main">
  <p:tag name="TIMING" val="|30.7"/>
</p:tagLst>
</file>

<file path=ppt/tags/tag8.xml><?xml version="1.0" encoding="utf-8"?>
<p:tagLst xmlns:a="http://schemas.openxmlformats.org/drawingml/2006/main" xmlns:r="http://schemas.openxmlformats.org/officeDocument/2006/relationships" xmlns:p="http://schemas.openxmlformats.org/presentationml/2006/main">
  <p:tag name="TIMING" val="|19.9|9.5|17.3|6.1|-1826.4"/>
</p:tagLst>
</file>

<file path=ppt/tags/tag9.xml><?xml version="1.0" encoding="utf-8"?>
<p:tagLst xmlns:a="http://schemas.openxmlformats.org/drawingml/2006/main" xmlns:r="http://schemas.openxmlformats.org/officeDocument/2006/relationships" xmlns:p="http://schemas.openxmlformats.org/presentationml/2006/main">
  <p:tag name="TIMING" val="|18.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14738</TotalTime>
  <Words>2797</Words>
  <Application>Microsoft Macintosh PowerPoint</Application>
  <PresentationFormat>Widescreen</PresentationFormat>
  <Paragraphs>586</Paragraphs>
  <Slides>43</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Calibri Light</vt:lpstr>
      <vt:lpstr>Office Theme</vt:lpstr>
      <vt:lpstr>NexusEdge: Leveraging IoT Gateways for a  Decentralized Edge Computing Platform </vt:lpstr>
      <vt:lpstr>A look back at last year’s SEC Keynote</vt:lpstr>
      <vt:lpstr>Collecting Data from ~200 IoT Devices in Our Test Bed</vt:lpstr>
      <vt:lpstr>Gateways are Necessary but Underutilized</vt:lpstr>
      <vt:lpstr>Maximize Utility of Gateways for EC before relying on Servers</vt:lpstr>
      <vt:lpstr>Gateways offer Some Advantages over Server Machines</vt:lpstr>
      <vt:lpstr>What kind of Edge Applications can we run on these gateways?</vt:lpstr>
      <vt:lpstr>Machine Learning at the Edge</vt:lpstr>
      <vt:lpstr>Large Scale Sensing and Actuating</vt:lpstr>
      <vt:lpstr>Inherently Distributed Applications</vt:lpstr>
      <vt:lpstr>Building An Edge Platform on Gateways poses some Challenges</vt:lpstr>
      <vt:lpstr>Some related works exist, but have limitations</vt:lpstr>
      <vt:lpstr>NexusEdge Middleware on Gateways to Handle Challenges</vt:lpstr>
      <vt:lpstr>Middleware on Gateways to Handle Challenges</vt:lpstr>
      <vt:lpstr>Using a Link Graph to Encapsulate Network Information</vt:lpstr>
      <vt:lpstr>Challenging to Develop Apps when Devices are Distributed</vt:lpstr>
      <vt:lpstr>APIs to Provide Simplicity in Device Interaction</vt:lpstr>
      <vt:lpstr>Middleware on Gateways to Facilitate this Shift</vt:lpstr>
      <vt:lpstr>NexusEdge uses Device Locality to Schedule Applications</vt:lpstr>
      <vt:lpstr>Resiliency: Migrates App if Executor Gateway Fails</vt:lpstr>
      <vt:lpstr>Resiliency: Provide Alternative Streams (if possible) when Provider Fails</vt:lpstr>
      <vt:lpstr>NexusEdge is open-source, containerized and Kubernetes-friendly</vt:lpstr>
      <vt:lpstr>Scalability with Devices and Applications</vt:lpstr>
      <vt:lpstr>Scalability with No. of IoT Devices </vt:lpstr>
      <vt:lpstr>Comparison with Centralized Architecture</vt:lpstr>
      <vt:lpstr>Scales well with more IoT devices</vt:lpstr>
      <vt:lpstr>Scalability with No. of Edge Applications</vt:lpstr>
      <vt:lpstr>Scalability with No. of Edge Applications</vt:lpstr>
      <vt:lpstr>Scalability with No. of Edge Applications</vt:lpstr>
      <vt:lpstr>b) Scalability with No. of Edge Applications</vt:lpstr>
      <vt:lpstr>b) Scalability with No. of Edge Applications</vt:lpstr>
      <vt:lpstr>Scales well with more edge applications</vt:lpstr>
      <vt:lpstr>Comparison with AWS IoT Greengrass</vt:lpstr>
      <vt:lpstr>Improved Traffic and Latency Compared to Greengrass</vt:lpstr>
      <vt:lpstr>Decentralization Overhead</vt:lpstr>
      <vt:lpstr>NexusEdge has reasonable Decentralization Overhead</vt:lpstr>
      <vt:lpstr>Resiliency to Gateways Failures</vt:lpstr>
      <vt:lpstr>NexusEdge Quickly Migrates Apps when Gateways Fail</vt:lpstr>
      <vt:lpstr>NexusEdge Quickly Reinstates Streams</vt:lpstr>
      <vt:lpstr>Case Study: Distributed Federated ML</vt:lpstr>
      <vt:lpstr>Limitations and Future Work</vt:lpstr>
      <vt:lpstr>Takeaways</vt:lpstr>
      <vt:lpstr>Thank You!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NexusEdge:  Leveraging IoT Gateways  for a  Decentralized Edge Computing Platform </dc:title>
  <dc:creator>Nabeel Nasir</dc:creator>
  <cp:lastModifiedBy>Nabeel Nasir</cp:lastModifiedBy>
  <cp:revision>208</cp:revision>
  <dcterms:created xsi:type="dcterms:W3CDTF">2022-11-24T17:50:56Z</dcterms:created>
  <dcterms:modified xsi:type="dcterms:W3CDTF">2024-09-11T05:56:52Z</dcterms:modified>
</cp:coreProperties>
</file>